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89" r:id="rId5"/>
    <p:sldId id="286" r:id="rId6"/>
    <p:sldId id="270" r:id="rId7"/>
    <p:sldId id="293" r:id="rId8"/>
    <p:sldId id="292"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727" autoAdjust="0"/>
  </p:normalViewPr>
  <p:slideViewPr>
    <p:cSldViewPr snapToGrid="0">
      <p:cViewPr varScale="1">
        <p:scale>
          <a:sx n="95" d="100"/>
          <a:sy n="95" d="100"/>
        </p:scale>
        <p:origin x="198" y="6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12/14/2023</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191231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71155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96293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403274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12/14/2023</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12/14/2023</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12/14/2023</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60.pd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hyperlink" Target="https://mortgageflex.com/" TargetMode="External"/><Relationship Id="rId9" Type="http://schemas.openxmlformats.org/officeDocument/2006/relationships/image" Target="../media/image60.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p:txBody>
          <a:bodyPr>
            <a:normAutofit fontScale="90000"/>
          </a:bodyPr>
          <a:lstStyle/>
          <a:p>
            <a:pPr>
              <a:lnSpc>
                <a:spcPct val="125000"/>
              </a:lnSpc>
            </a:pPr>
            <a:r>
              <a:rPr lang="en-US" sz="5000" dirty="0">
                <a:solidFill>
                  <a:schemeClr val="bg1"/>
                </a:solidFill>
              </a:rPr>
              <a:t>MortgageFlexONE</a:t>
            </a:r>
            <a:br>
              <a:rPr lang="en-US" sz="5000" dirty="0">
                <a:solidFill>
                  <a:schemeClr val="bg1"/>
                </a:solidFill>
              </a:rPr>
            </a:br>
            <a:r>
              <a:rPr lang="en-US" sz="5000" dirty="0">
                <a:solidFill>
                  <a:schemeClr val="bg1"/>
                </a:solidFill>
              </a:rPr>
              <a:t>Origination Product Description</a:t>
            </a: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044000" y="3229869"/>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pic>
        <p:nvPicPr>
          <p:cNvPr id="3" name="Picture 2" descr="644292_LogoMortgageFlex_021320.ai">
            <a:extLst>
              <a:ext uri="{FF2B5EF4-FFF2-40B4-BE49-F238E27FC236}">
                <a16:creationId xmlns:a16="http://schemas.microsoft.com/office/drawing/2014/main" id="{72C891A5-9B92-4DC3-17F0-3B015A184C14}"/>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0042490" y="5315779"/>
            <a:ext cx="2074425" cy="2074425"/>
          </a:xfrm>
          <a:prstGeom prst="rect">
            <a:avLst/>
          </a:prstGeom>
        </p:spPr>
      </p:pic>
    </p:spTree>
    <p:extLst>
      <p:ext uri="{BB962C8B-B14F-4D97-AF65-F5344CB8AC3E}">
        <p14:creationId xmlns:p14="http://schemas.microsoft.com/office/powerpoint/2010/main" val="109355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Man talks by phone">
            <a:extLst>
              <a:ext uri="{FF2B5EF4-FFF2-40B4-BE49-F238E27FC236}">
                <a16:creationId xmlns:a16="http://schemas.microsoft.com/office/drawing/2014/main" id="{2894B736-0F24-454E-8A9D-717EB78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 y="0"/>
            <a:ext cx="6991350" cy="685800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198107" y="2331086"/>
            <a:ext cx="5165558" cy="833856"/>
          </a:xfrm>
        </p:spPr>
        <p:txBody>
          <a:bodyPr/>
          <a:lstStyle/>
          <a:p>
            <a:r>
              <a:rPr lang="en-US" dirty="0">
                <a:solidFill>
                  <a:schemeClr val="bg1"/>
                </a:solidFill>
              </a:rPr>
              <a:t>OUR BIG IDEA</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6313932" y="3042424"/>
            <a:ext cx="2970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188242" y="3217631"/>
            <a:ext cx="5181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spc="-25" dirty="0">
                <a:solidFill>
                  <a:schemeClr val="bg2">
                    <a:lumMod val="20000"/>
                    <a:lumOff val="80000"/>
                  </a:schemeClr>
                </a:solidFill>
                <a:cs typeface="Arial"/>
              </a:rPr>
              <a:t>The MortgageFlexONE system supports Retail, Wholesale and Correspondent lending channels and numerous financing types (Conventional, Conventional Non-Conforming, Chattel, Consumer, Government, Alt-A). General functionality includes but is not limited to the areas detailed on the following Our Services pages. </a:t>
            </a:r>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84127"/>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4929989" y="4825339"/>
            <a:ext cx="3173360" cy="1567369"/>
          </a:xfrm>
        </p:spPr>
        <p:txBody>
          <a:bodyPr>
            <a:noAutofit/>
          </a:bodyPr>
          <a:lstStyle/>
          <a:p>
            <a:pPr marL="12700">
              <a:lnSpc>
                <a:spcPct val="120000"/>
              </a:lnSpc>
              <a:spcBef>
                <a:spcPts val="100"/>
              </a:spcBef>
            </a:pPr>
            <a:r>
              <a:rPr lang="en-US" b="1" dirty="0">
                <a:solidFill>
                  <a:schemeClr val="bg1"/>
                </a:solidFill>
              </a:rPr>
              <a:t>Underwriting</a:t>
            </a:r>
          </a:p>
          <a:p>
            <a:pPr marR="0" lvl="0"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Similar to processing, the Underwriters use the Processing center to review the loan documents and from the same screen will be ab le to add any conditions they require to approve the loan.</a:t>
            </a: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8644199" y="1741397"/>
            <a:ext cx="3148965" cy="1600050"/>
          </a:xfrm>
        </p:spPr>
        <p:txBody>
          <a:bodyPr>
            <a:noAutofit/>
          </a:bodyPr>
          <a:lstStyle/>
          <a:p>
            <a:pPr marL="12700">
              <a:lnSpc>
                <a:spcPct val="120000"/>
              </a:lnSpc>
              <a:spcBef>
                <a:spcPts val="100"/>
              </a:spcBef>
            </a:pPr>
            <a:r>
              <a:rPr lang="en-US" b="1" dirty="0">
                <a:solidFill>
                  <a:schemeClr val="bg1"/>
                </a:solidFill>
              </a:rPr>
              <a:t>Closing</a:t>
            </a:r>
          </a:p>
          <a:p>
            <a:pPr marR="5080">
              <a:lnSpc>
                <a:spcPct val="100000"/>
              </a:lnSpc>
              <a:spcBef>
                <a:spcPts val="600"/>
              </a:spcBef>
            </a:pPr>
            <a:r>
              <a:rPr lang="en-US" sz="1200" spc="-15" dirty="0">
                <a:solidFill>
                  <a:schemeClr val="bg2">
                    <a:lumMod val="20000"/>
                    <a:lumOff val="80000"/>
                  </a:schemeClr>
                </a:solidFill>
                <a:cs typeface="Arial"/>
              </a:rPr>
              <a:t>Closing is a very streamlined process since all the data that has been previously entered feeds to the closing area, instead of duplicated entries. The closer is responsible for verifying the accuracy of the data with very little data entry required.</a:t>
            </a:r>
          </a:p>
          <a:p>
            <a:pPr marR="5080">
              <a:lnSpc>
                <a:spcPct val="100000"/>
              </a:lnSpc>
              <a:spcBef>
                <a:spcPts val="600"/>
              </a:spcBef>
            </a:pPr>
            <a:endParaRPr lang="en-US" sz="1200" spc="-15" dirty="0">
              <a:solidFill>
                <a:schemeClr val="bg2">
                  <a:lumMod val="20000"/>
                  <a:lumOff val="80000"/>
                </a:schemeClr>
              </a:solidFill>
              <a:cs typeface="Arial"/>
            </a:endParaRP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7" y="1702824"/>
            <a:ext cx="3014512" cy="2519557"/>
          </a:xfrm>
        </p:spPr>
        <p:txBody>
          <a:bodyPr>
            <a:noAutofit/>
          </a:bodyPr>
          <a:lstStyle/>
          <a:p>
            <a:pPr marL="12700">
              <a:lnSpc>
                <a:spcPct val="120000"/>
              </a:lnSpc>
              <a:spcBef>
                <a:spcPts val="100"/>
              </a:spcBef>
            </a:pPr>
            <a:r>
              <a:rPr lang="en-US" b="1" dirty="0">
                <a:solidFill>
                  <a:schemeClr val="bg1"/>
                </a:solidFill>
              </a:rPr>
              <a:t>Lead Management</a:t>
            </a:r>
          </a:p>
          <a:p>
            <a:pPr marR="0" lvl="0">
              <a:lnSpc>
                <a:spcPct val="115000"/>
              </a:lnSpc>
              <a:spcBef>
                <a:spcPts val="500"/>
              </a:spcBef>
              <a:spcAft>
                <a:spcPts val="1000"/>
              </a:spcAft>
            </a:pPr>
            <a:r>
              <a:rPr lang="en-US" sz="1200" spc="-15" dirty="0">
                <a:solidFill>
                  <a:schemeClr val="bg2">
                    <a:lumMod val="20000"/>
                    <a:lumOff val="80000"/>
                  </a:schemeClr>
                </a:solidFill>
                <a:cs typeface="Arial"/>
              </a:rPr>
              <a:t>The Lead Management screens within MortgageFlexONE system allow the user to save general information on their borrowers prior to having a complete application. These features allow them to save borrower and  demographic information as well as preliminary loan scenarios and quotes that can be imported into MortgageFlexONE to complete an application at a later date. </a:t>
            </a:r>
          </a:p>
          <a:p>
            <a:pPr marR="5080">
              <a:lnSpc>
                <a:spcPct val="120000"/>
              </a:lnSpc>
              <a:spcBef>
                <a:spcPts val="600"/>
              </a:spcBef>
            </a:pPr>
            <a:endParaRPr lang="en-US" sz="1800" i="1" spc="-15" dirty="0">
              <a:solidFill>
                <a:schemeClr val="bg2">
                  <a:lumMod val="20000"/>
                  <a:lumOff val="80000"/>
                </a:schemeClr>
              </a:solidFill>
              <a:cs typeface="Arial"/>
            </a:endParaRPr>
          </a:p>
        </p:txBody>
      </p:sp>
      <p:sp>
        <p:nvSpPr>
          <p:cNvPr id="11" name="Content Placeholder 10">
            <a:extLst>
              <a:ext uri="{FF2B5EF4-FFF2-40B4-BE49-F238E27FC236}">
                <a16:creationId xmlns:a16="http://schemas.microsoft.com/office/drawing/2014/main" id="{DBCC020E-50A1-4B26-95EE-F180516D8BD8}"/>
              </a:ext>
            </a:extLst>
          </p:cNvPr>
          <p:cNvSpPr>
            <a:spLocks noGrp="1"/>
          </p:cNvSpPr>
          <p:nvPr>
            <p:ph sz="half" idx="16"/>
          </p:nvPr>
        </p:nvSpPr>
        <p:spPr bwMode="white">
          <a:xfrm>
            <a:off x="4840963" y="1777430"/>
            <a:ext cx="3148965" cy="2826938"/>
          </a:xfrm>
        </p:spPr>
        <p:txBody>
          <a:bodyPr>
            <a:noAutofit/>
          </a:bodyPr>
          <a:lstStyle/>
          <a:p>
            <a:pPr marL="12700">
              <a:lnSpc>
                <a:spcPct val="120000"/>
              </a:lnSpc>
              <a:spcBef>
                <a:spcPts val="100"/>
              </a:spcBef>
            </a:pPr>
            <a:r>
              <a:rPr lang="en-US" b="1" dirty="0">
                <a:solidFill>
                  <a:schemeClr val="bg1"/>
                </a:solidFill>
              </a:rPr>
              <a:t>Processing</a:t>
            </a:r>
          </a:p>
          <a:p>
            <a:pPr marL="12700">
              <a:lnSpc>
                <a:spcPct val="120000"/>
              </a:lnSpc>
              <a:spcBef>
                <a:spcPts val="100"/>
              </a:spcBef>
            </a:pPr>
            <a:r>
              <a:rPr lang="en-US" sz="1200" spc="-15" dirty="0">
                <a:solidFill>
                  <a:schemeClr val="bg2">
                    <a:lumMod val="20000"/>
                    <a:lumOff val="80000"/>
                  </a:schemeClr>
                </a:solidFill>
                <a:cs typeface="Arial"/>
              </a:rPr>
              <a:t>With the use of the integrated Processing Center designed to be used with dual monitors, Processors can view the supporting documents on one screen and validate the data entered into the system on a second monitor. MortgageFlexONE has seamless interfaces with many of the industry’s leading third-party vendors allowing processors to easily order services without having to leave the MortgageFlexONE application.</a:t>
            </a:r>
          </a:p>
          <a:p>
            <a:pPr marL="12700">
              <a:lnSpc>
                <a:spcPct val="120000"/>
              </a:lnSpc>
              <a:spcBef>
                <a:spcPts val="100"/>
              </a:spcBef>
            </a:pPr>
            <a:endParaRPr lang="en-US" sz="1200" spc="-15" dirty="0">
              <a:solidFill>
                <a:schemeClr val="bg2">
                  <a:lumMod val="20000"/>
                  <a:lumOff val="80000"/>
                </a:schemeClr>
              </a:solidFill>
              <a:cs typeface="Arial"/>
            </a:endParaRP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1346672" y="4517069"/>
            <a:ext cx="3034271" cy="1922438"/>
          </a:xfrm>
        </p:spPr>
        <p:txBody>
          <a:bodyPr>
            <a:noAutofit/>
          </a:bodyPr>
          <a:lstStyle/>
          <a:p>
            <a:pPr marL="12700">
              <a:lnSpc>
                <a:spcPct val="120000"/>
              </a:lnSpc>
              <a:spcBef>
                <a:spcPts val="100"/>
              </a:spcBef>
            </a:pPr>
            <a:r>
              <a:rPr lang="en-US" b="1" dirty="0">
                <a:solidFill>
                  <a:schemeClr val="bg1"/>
                </a:solidFill>
              </a:rPr>
              <a:t>Loan Application</a:t>
            </a:r>
          </a:p>
          <a:p>
            <a:pPr marR="5080">
              <a:lnSpc>
                <a:spcPct val="100000"/>
              </a:lnSpc>
              <a:spcBef>
                <a:spcPts val="600"/>
              </a:spcBef>
            </a:pPr>
            <a:r>
              <a:rPr lang="en-US" sz="1200" spc="-15" dirty="0">
                <a:solidFill>
                  <a:schemeClr val="bg2">
                    <a:lumMod val="20000"/>
                    <a:lumOff val="80000"/>
                  </a:schemeClr>
                </a:solidFill>
                <a:cs typeface="Arial"/>
              </a:rPr>
              <a:t>MortgageFlexONE system allows for efficient gathering of Loan Application data by ensuring that the data collected is all fed to the 1003 URLA Application without duplicate entry</a:t>
            </a:r>
            <a:r>
              <a:rPr lang="en-US" sz="1400" spc="-15" dirty="0">
                <a:solidFill>
                  <a:schemeClr val="bg2">
                    <a:lumMod val="20000"/>
                    <a:lumOff val="80000"/>
                  </a:schemeClr>
                </a:solidFill>
                <a:cs typeface="Arial"/>
              </a:rPr>
              <a:t>.</a:t>
            </a:r>
          </a:p>
          <a:p>
            <a:pPr marR="5080">
              <a:lnSpc>
                <a:spcPct val="100000"/>
              </a:lnSpc>
              <a:spcBef>
                <a:spcPts val="600"/>
              </a:spcBef>
            </a:pPr>
            <a:endParaRPr lang="en-US" sz="1400" i="1" spc="-15" dirty="0">
              <a:solidFill>
                <a:schemeClr val="bg2">
                  <a:lumMod val="20000"/>
                  <a:lumOff val="80000"/>
                </a:schemeClr>
              </a:solidFill>
              <a:cs typeface="Arial"/>
            </a:endParaRPr>
          </a:p>
        </p:txBody>
      </p:sp>
      <p:sp>
        <p:nvSpPr>
          <p:cNvPr id="13" name="Content Placeholder 12">
            <a:extLst>
              <a:ext uri="{FF2B5EF4-FFF2-40B4-BE49-F238E27FC236}">
                <a16:creationId xmlns:a16="http://schemas.microsoft.com/office/drawing/2014/main" id="{77C0FED8-C734-4A93-8023-C7053E036A1E}"/>
              </a:ext>
            </a:extLst>
          </p:cNvPr>
          <p:cNvSpPr>
            <a:spLocks noGrp="1"/>
          </p:cNvSpPr>
          <p:nvPr>
            <p:ph sz="half" idx="18"/>
          </p:nvPr>
        </p:nvSpPr>
        <p:spPr bwMode="white">
          <a:xfrm>
            <a:off x="8644199" y="3516554"/>
            <a:ext cx="3142530" cy="1454600"/>
          </a:xfrm>
        </p:spPr>
        <p:txBody>
          <a:bodyPr>
            <a:noAutofit/>
          </a:bodyPr>
          <a:lstStyle/>
          <a:p>
            <a:pPr marL="12700">
              <a:lnSpc>
                <a:spcPct val="120000"/>
              </a:lnSpc>
              <a:spcBef>
                <a:spcPts val="100"/>
              </a:spcBef>
            </a:pPr>
            <a:r>
              <a:rPr lang="en-US" b="1" dirty="0">
                <a:solidFill>
                  <a:schemeClr val="bg1"/>
                </a:solidFill>
              </a:rPr>
              <a:t>Loan Document Management</a:t>
            </a:r>
          </a:p>
          <a:p>
            <a:pPr>
              <a:lnSpc>
                <a:spcPct val="100000"/>
              </a:lnSpc>
              <a:spcBef>
                <a:spcPts val="600"/>
              </a:spcBef>
            </a:pPr>
            <a:r>
              <a:rPr lang="en-US" sz="1200" spc="-15" dirty="0">
                <a:solidFill>
                  <a:schemeClr val="bg2">
                    <a:lumMod val="20000"/>
                    <a:lumOff val="80000"/>
                  </a:schemeClr>
                </a:solidFill>
                <a:cs typeface="Arial"/>
              </a:rPr>
              <a:t>MortgageFlexONE has integrations with several Document Providers allowing the client to feel confident in the compliance of their documents knowing they are being managed by an industry leader.</a:t>
            </a:r>
          </a:p>
          <a:p>
            <a:pPr>
              <a:lnSpc>
                <a:spcPct val="100000"/>
              </a:lnSpc>
              <a:spcBef>
                <a:spcPts val="600"/>
              </a:spcBef>
            </a:pPr>
            <a:endParaRPr lang="en-US" sz="1200" spc="-15" dirty="0">
              <a:solidFill>
                <a:schemeClr val="bg2">
                  <a:lumMod val="20000"/>
                  <a:lumOff val="80000"/>
                </a:schemeClr>
              </a:solidFill>
              <a:cs typeface="Arial"/>
            </a:endParaRPr>
          </a:p>
          <a:p>
            <a:pPr marL="0" indent="0">
              <a:lnSpc>
                <a:spcPct val="100000"/>
              </a:lnSpc>
              <a:spcBef>
                <a:spcPts val="600"/>
              </a:spcBef>
              <a:buNone/>
            </a:pPr>
            <a:endParaRPr lang="en-US" sz="1200"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24834" y="1633811"/>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8074634" y="1679264"/>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4450741" y="4754288"/>
            <a:ext cx="576000" cy="576000"/>
          </a:xfrm>
        </p:spPr>
      </p:pic>
      <p:pic>
        <p:nvPicPr>
          <p:cNvPr id="34" name="Picture Placeholder 33" descr="Check icon">
            <a:extLst>
              <a:ext uri="{FF2B5EF4-FFF2-40B4-BE49-F238E27FC236}">
                <a16:creationId xmlns:a16="http://schemas.microsoft.com/office/drawing/2014/main" id="{EA6876F1-58FD-4237-BE75-C15655445FE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bwMode="white">
          <a:xfrm>
            <a:off x="886652" y="4427870"/>
            <a:ext cx="576000" cy="576000"/>
          </a:xfrm>
        </p:spPr>
      </p:pic>
      <p:pic>
        <p:nvPicPr>
          <p:cNvPr id="42" name="Picture Placeholder 41" descr="Check icon">
            <a:extLst>
              <a:ext uri="{FF2B5EF4-FFF2-40B4-BE49-F238E27FC236}">
                <a16:creationId xmlns:a16="http://schemas.microsoft.com/office/drawing/2014/main" id="{C9B2F2DF-F5C3-47DD-B3B0-43E328A2AAAB}"/>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a:fillRect/>
          </a:stretch>
        </p:blipFill>
        <p:spPr bwMode="white">
          <a:xfrm>
            <a:off x="8161948" y="3410344"/>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353988" y="1667840"/>
            <a:ext cx="576000" cy="576000"/>
          </a:xfrm>
        </p:spPr>
      </p:pic>
      <p:sp>
        <p:nvSpPr>
          <p:cNvPr id="3" name="Content Placeholder 12">
            <a:extLst>
              <a:ext uri="{FF2B5EF4-FFF2-40B4-BE49-F238E27FC236}">
                <a16:creationId xmlns:a16="http://schemas.microsoft.com/office/drawing/2014/main" id="{79B6A7FF-F080-F764-C6EB-619EE64D724F}"/>
              </a:ext>
            </a:extLst>
          </p:cNvPr>
          <p:cNvSpPr txBox="1">
            <a:spLocks/>
          </p:cNvSpPr>
          <p:nvPr/>
        </p:nvSpPr>
        <p:spPr bwMode="white">
          <a:xfrm>
            <a:off x="8650634" y="4983252"/>
            <a:ext cx="3142530" cy="1454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en-US" b="1" dirty="0">
                <a:solidFill>
                  <a:schemeClr val="bg1"/>
                </a:solidFill>
              </a:rPr>
              <a:t>Funding</a:t>
            </a:r>
          </a:p>
          <a:p>
            <a:pPr>
              <a:lnSpc>
                <a:spcPct val="100000"/>
              </a:lnSpc>
              <a:spcBef>
                <a:spcPts val="600"/>
              </a:spcBef>
            </a:pPr>
            <a:r>
              <a:rPr lang="en-US" sz="1200" spc="-15" dirty="0">
                <a:solidFill>
                  <a:schemeClr val="bg2">
                    <a:lumMod val="20000"/>
                    <a:lumOff val="80000"/>
                  </a:schemeClr>
                </a:solidFill>
                <a:cs typeface="Arial"/>
              </a:rPr>
              <a:t>When funding or voiding a loan within MortgageFlexONE entries are made to all the appropriate GL tables allowing for accurate accounting reports.</a:t>
            </a:r>
          </a:p>
          <a:p>
            <a:pPr>
              <a:lnSpc>
                <a:spcPct val="100000"/>
              </a:lnSpc>
              <a:spcBef>
                <a:spcPts val="600"/>
              </a:spcBef>
            </a:pPr>
            <a:endParaRPr lang="en-US" sz="1200" spc="-15" dirty="0">
              <a:solidFill>
                <a:schemeClr val="bg2">
                  <a:lumMod val="20000"/>
                  <a:lumOff val="80000"/>
                </a:schemeClr>
              </a:solidFill>
              <a:cs typeface="Arial"/>
            </a:endParaRPr>
          </a:p>
          <a:p>
            <a:pPr>
              <a:lnSpc>
                <a:spcPct val="100000"/>
              </a:lnSpc>
              <a:spcBef>
                <a:spcPts val="600"/>
              </a:spcBef>
            </a:pPr>
            <a:endParaRPr lang="en-US" sz="1200" spc="-15" dirty="0">
              <a:solidFill>
                <a:schemeClr val="bg2">
                  <a:lumMod val="20000"/>
                  <a:lumOff val="80000"/>
                </a:schemeClr>
              </a:solidFill>
              <a:cs typeface="Arial"/>
            </a:endParaRPr>
          </a:p>
          <a:p>
            <a:pPr>
              <a:lnSpc>
                <a:spcPct val="100000"/>
              </a:lnSpc>
              <a:spcBef>
                <a:spcPts val="600"/>
              </a:spcBef>
            </a:pPr>
            <a:endParaRPr lang="en-US" sz="1200" spc="-15" dirty="0">
              <a:solidFill>
                <a:schemeClr val="bg2">
                  <a:lumMod val="20000"/>
                  <a:lumOff val="80000"/>
                </a:schemeClr>
              </a:solidFill>
              <a:cs typeface="Arial"/>
            </a:endParaRPr>
          </a:p>
        </p:txBody>
      </p:sp>
      <p:pic>
        <p:nvPicPr>
          <p:cNvPr id="4" name="Picture Placeholder 41" descr="Check icon">
            <a:extLst>
              <a:ext uri="{FF2B5EF4-FFF2-40B4-BE49-F238E27FC236}">
                <a16:creationId xmlns:a16="http://schemas.microsoft.com/office/drawing/2014/main" id="{AC5A03A1-16E9-6F38-0916-410FC563C0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white">
          <a:xfrm>
            <a:off x="8181620" y="4866936"/>
            <a:ext cx="576000" cy="576000"/>
          </a:xfrm>
          <a:prstGeom prst="rect">
            <a:avLst/>
          </a:prstGeom>
        </p:spPr>
      </p:pic>
    </p:spTree>
    <p:extLst>
      <p:ext uri="{BB962C8B-B14F-4D97-AF65-F5344CB8AC3E}">
        <p14:creationId xmlns:p14="http://schemas.microsoft.com/office/powerpoint/2010/main" val="336603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2400" y="122109"/>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161180" y="1034273"/>
            <a:ext cx="3586629" cy="5505754"/>
          </a:xfrm>
        </p:spPr>
        <p:txBody>
          <a:bodyPr>
            <a:noAutofit/>
          </a:bodyPr>
          <a:lstStyle/>
          <a:p>
            <a:pPr marL="12700">
              <a:lnSpc>
                <a:spcPct val="120000"/>
              </a:lnSpc>
              <a:spcBef>
                <a:spcPts val="100"/>
              </a:spcBef>
            </a:pPr>
            <a:r>
              <a:rPr lang="en-US" b="1" dirty="0">
                <a:solidFill>
                  <a:schemeClr val="bg1"/>
                </a:solidFill>
              </a:rPr>
              <a:t>Product and Pricing </a:t>
            </a:r>
            <a:r>
              <a:rPr lang="en-US" b="1" dirty="0" err="1">
                <a:solidFill>
                  <a:schemeClr val="bg1"/>
                </a:solidFill>
              </a:rPr>
              <a:t>Mgmt</a:t>
            </a:r>
            <a:endParaRPr lang="en-US" b="1" dirty="0">
              <a:solidFill>
                <a:schemeClr val="bg1"/>
              </a:solidFill>
            </a:endParaRPr>
          </a:p>
          <a:p>
            <a:pPr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The integrated </a:t>
            </a:r>
            <a:r>
              <a:rPr lang="en-US" sz="1200" spc="-15" dirty="0" err="1">
                <a:solidFill>
                  <a:schemeClr val="bg2">
                    <a:lumMod val="20000"/>
                    <a:lumOff val="80000"/>
                  </a:schemeClr>
                </a:solidFill>
                <a:cs typeface="Arial"/>
              </a:rPr>
              <a:t>InRule</a:t>
            </a:r>
            <a:r>
              <a:rPr lang="en-US" sz="1200" spc="-15" dirty="0">
                <a:solidFill>
                  <a:schemeClr val="bg2">
                    <a:lumMod val="20000"/>
                    <a:lumOff val="80000"/>
                  </a:schemeClr>
                </a:solidFill>
                <a:cs typeface="Arial"/>
              </a:rPr>
              <a:t> engine allows users to create eligibility and pricing rules so that accurate loan programs and pricing can be offered to a borrower based on the information entered into the system. We have designed an easy-to-use expression builder to create specific Pricing Adjustment and Product Eligibility rules in the system. When a particular product is selected all those eligibility and adjustment rules are automatically run. MortgageFlexONE allows both hard exclusion rules and soft inclusion rules so lenders can clearly define when to eliminate a product versus when to apply an adjustment or send the loan to an exception process. MortgageFlexONE PPE is available on both a lead level and an application level. When a user searches for a product, all existing eligibility rules and pricing adjustment are applied. The user then has the ability to view the programs that pass the search and those that have near misses or soft rule failures. Hard rules may be defined to completely eliminate programs in certain cases. Once the products are displayed the user has the ability to pick the program and pricing that is available.</a:t>
            </a:r>
          </a:p>
          <a:p>
            <a:pPr eaLnBrk="0" fontAlgn="base" hangingPunct="0">
              <a:lnSpc>
                <a:spcPct val="115000"/>
              </a:lnSpc>
              <a:spcBef>
                <a:spcPts val="500"/>
              </a:spcBef>
              <a:spcAft>
                <a:spcPts val="815"/>
              </a:spcAft>
            </a:pPr>
            <a:endParaRPr lang="en-US" sz="1200" spc="-15" dirty="0">
              <a:solidFill>
                <a:schemeClr val="bg2">
                  <a:lumMod val="20000"/>
                  <a:lumOff val="80000"/>
                </a:schemeClr>
              </a:solidFill>
              <a:cs typeface="Arial"/>
            </a:endParaRPr>
          </a:p>
          <a:p>
            <a:pPr marR="0" lvl="0" eaLnBrk="0" fontAlgn="base" hangingPunct="0">
              <a:lnSpc>
                <a:spcPct val="115000"/>
              </a:lnSpc>
              <a:spcBef>
                <a:spcPts val="500"/>
              </a:spcBef>
              <a:spcAft>
                <a:spcPts val="815"/>
              </a:spcAft>
            </a:pPr>
            <a:endParaRPr lang="en-US" sz="1200" spc="-15" dirty="0">
              <a:solidFill>
                <a:schemeClr val="bg2">
                  <a:lumMod val="20000"/>
                  <a:lumOff val="80000"/>
                </a:schemeClr>
              </a:solidFill>
              <a:cs typeface="Arial"/>
            </a:endParaRP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922862" y="1609768"/>
            <a:ext cx="2998533" cy="2340183"/>
          </a:xfrm>
        </p:spPr>
        <p:txBody>
          <a:bodyPr>
            <a:noAutofit/>
          </a:bodyPr>
          <a:lstStyle/>
          <a:p>
            <a:pPr marL="12700">
              <a:lnSpc>
                <a:spcPct val="120000"/>
              </a:lnSpc>
              <a:spcBef>
                <a:spcPts val="100"/>
              </a:spcBef>
            </a:pPr>
            <a:r>
              <a:rPr lang="en-US" b="1" dirty="0">
                <a:solidFill>
                  <a:schemeClr val="bg1"/>
                </a:solidFill>
              </a:rPr>
              <a:t>Secondary</a:t>
            </a:r>
          </a:p>
          <a:p>
            <a:pPr marR="5080">
              <a:lnSpc>
                <a:spcPct val="100000"/>
              </a:lnSpc>
              <a:spcBef>
                <a:spcPts val="600"/>
              </a:spcBef>
            </a:pPr>
            <a:r>
              <a:rPr lang="en-US" sz="1200" spc="-15" dirty="0">
                <a:solidFill>
                  <a:schemeClr val="bg2">
                    <a:lumMod val="20000"/>
                    <a:lumOff val="80000"/>
                  </a:schemeClr>
                </a:solidFill>
                <a:cs typeface="Arial"/>
              </a:rPr>
              <a:t>MortgageFlexONE allows the user to set up Commitments and slot loans into the commitments, as necessary. Loans can easily be moved from one commitment to another in bulk or loan by loan.  A function can then be run that will update the totals in all commitments allowing for secondary to always have accurate information on where the loans are committed.</a:t>
            </a:r>
          </a:p>
          <a:p>
            <a:pPr marR="5080">
              <a:lnSpc>
                <a:spcPct val="100000"/>
              </a:lnSpc>
              <a:spcBef>
                <a:spcPts val="600"/>
              </a:spcBef>
            </a:pPr>
            <a:r>
              <a:rPr lang="en-US" sz="1800" dirty="0">
                <a:effectLst/>
                <a:latin typeface="Arial" panose="020B0604020202020204" pitchFamily="34" charset="0"/>
                <a:ea typeface="Calibri" panose="020F0502020204030204" pitchFamily="34" charset="0"/>
              </a:rPr>
              <a:t>.</a:t>
            </a:r>
            <a:r>
              <a:rPr lang="en-US" sz="1200" spc="-15" dirty="0">
                <a:solidFill>
                  <a:schemeClr val="bg2">
                    <a:lumMod val="20000"/>
                    <a:lumOff val="80000"/>
                  </a:schemeClr>
                </a:solidFill>
                <a:cs typeface="Arial"/>
              </a:rPr>
              <a:t>   </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9986" y="1523305"/>
            <a:ext cx="3148965" cy="2271860"/>
          </a:xfrm>
        </p:spPr>
        <p:txBody>
          <a:bodyPr>
            <a:noAutofit/>
          </a:bodyPr>
          <a:lstStyle/>
          <a:p>
            <a:pPr marL="12700">
              <a:lnSpc>
                <a:spcPct val="120000"/>
              </a:lnSpc>
              <a:spcBef>
                <a:spcPts val="100"/>
              </a:spcBef>
            </a:pPr>
            <a:r>
              <a:rPr lang="en-US" b="1" dirty="0">
                <a:solidFill>
                  <a:schemeClr val="bg1"/>
                </a:solidFill>
              </a:rPr>
              <a:t>Shipping</a:t>
            </a:r>
          </a:p>
          <a:p>
            <a:pPr>
              <a:lnSpc>
                <a:spcPct val="115000"/>
              </a:lnSpc>
              <a:spcBef>
                <a:spcPts val="500"/>
              </a:spcBef>
              <a:spcAft>
                <a:spcPts val="1000"/>
              </a:spcAft>
            </a:pPr>
            <a:r>
              <a:rPr lang="en-US" sz="1200" spc="-15" dirty="0">
                <a:solidFill>
                  <a:schemeClr val="bg2">
                    <a:lumMod val="20000"/>
                    <a:lumOff val="80000"/>
                  </a:schemeClr>
                </a:solidFill>
                <a:cs typeface="Arial"/>
              </a:rPr>
              <a:t>MortgageFlexONE allows the client to create ULDD formatted extracts for both Fannie Mae and Freddie Mac streamlining the shipping process. The Processing Center also allows users to set up individual document views or stacking orders to create zip files of all the images to be shipped to the investors in the order they require.</a:t>
            </a:r>
          </a:p>
          <a:p>
            <a:pPr marR="0" lvl="0">
              <a:lnSpc>
                <a:spcPct val="115000"/>
              </a:lnSpc>
              <a:spcBef>
                <a:spcPts val="500"/>
              </a:spcBef>
              <a:spcAft>
                <a:spcPts val="1000"/>
              </a:spcAft>
            </a:pPr>
            <a:r>
              <a:rPr lang="en-US" sz="1200" spc="-15" dirty="0">
                <a:solidFill>
                  <a:schemeClr val="bg2">
                    <a:lumMod val="20000"/>
                    <a:lumOff val="80000"/>
                  </a:schemeClr>
                </a:solidFill>
                <a:cs typeface="Arial"/>
              </a:rPr>
              <a:t>  </a:t>
            </a:r>
          </a:p>
          <a:p>
            <a:pPr marR="5080">
              <a:lnSpc>
                <a:spcPct val="120000"/>
              </a:lnSpc>
              <a:spcBef>
                <a:spcPts val="600"/>
              </a:spcBef>
            </a:pPr>
            <a:endParaRPr lang="en-US" sz="1800" i="1" spc="-15" dirty="0">
              <a:solidFill>
                <a:schemeClr val="bg2">
                  <a:lumMod val="20000"/>
                  <a:lumOff val="80000"/>
                </a:schemeClr>
              </a:solidFill>
              <a:cs typeface="Arial"/>
            </a:endParaRP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4897279" y="4037975"/>
            <a:ext cx="3024116" cy="1899846"/>
          </a:xfrm>
        </p:spPr>
        <p:txBody>
          <a:bodyPr>
            <a:noAutofit/>
          </a:bodyPr>
          <a:lstStyle/>
          <a:p>
            <a:pPr marL="12700">
              <a:lnSpc>
                <a:spcPct val="120000"/>
              </a:lnSpc>
              <a:spcBef>
                <a:spcPts val="100"/>
              </a:spcBef>
            </a:pPr>
            <a:r>
              <a:rPr lang="en-US" b="1" dirty="0">
                <a:solidFill>
                  <a:schemeClr val="bg1"/>
                </a:solidFill>
              </a:rPr>
              <a:t>Loan Programs</a:t>
            </a:r>
          </a:p>
          <a:p>
            <a:pPr marR="5080">
              <a:lnSpc>
                <a:spcPct val="100000"/>
              </a:lnSpc>
              <a:spcBef>
                <a:spcPts val="600"/>
              </a:spcBef>
            </a:pPr>
            <a:r>
              <a:rPr lang="en-US" sz="1200" spc="-15" dirty="0">
                <a:solidFill>
                  <a:schemeClr val="bg2">
                    <a:lumMod val="20000"/>
                    <a:lumOff val="80000"/>
                  </a:schemeClr>
                </a:solidFill>
                <a:cs typeface="Arial"/>
              </a:rPr>
              <a:t>Lenders can set up unlimited loan programs within MortgageFlexONE, Fixed, Chattel, ARM, FHA, VA, USDA &amp; Interest Only, Consumer, HELOCs, Conventional Seconds, etc.</a:t>
            </a:r>
          </a:p>
          <a:p>
            <a:pPr marR="5080">
              <a:lnSpc>
                <a:spcPct val="100000"/>
              </a:lnSpc>
              <a:spcBef>
                <a:spcPts val="600"/>
              </a:spcBef>
            </a:pPr>
            <a:endParaRPr lang="en-US" sz="1400" i="1"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52079" y="1442137"/>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414058" y="1523303"/>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7666008" y="920179"/>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403659" y="3921713"/>
            <a:ext cx="576000" cy="576000"/>
          </a:xfrm>
        </p:spPr>
      </p:pic>
      <p:pic>
        <p:nvPicPr>
          <p:cNvPr id="5" name="Picture Placeholder 37" descr="Check icon">
            <a:extLst>
              <a:ext uri="{FF2B5EF4-FFF2-40B4-BE49-F238E27FC236}">
                <a16:creationId xmlns:a16="http://schemas.microsoft.com/office/drawing/2014/main" id="{ABC0674B-8247-43BF-D94F-C8F95E15E7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white">
          <a:xfrm>
            <a:off x="852079" y="4051486"/>
            <a:ext cx="576000" cy="576000"/>
          </a:xfrm>
          <a:prstGeom prst="rect">
            <a:avLst/>
          </a:prstGeom>
        </p:spPr>
      </p:pic>
      <p:sp>
        <p:nvSpPr>
          <p:cNvPr id="14" name="Content Placeholder 6">
            <a:extLst>
              <a:ext uri="{FF2B5EF4-FFF2-40B4-BE49-F238E27FC236}">
                <a16:creationId xmlns:a16="http://schemas.microsoft.com/office/drawing/2014/main" id="{BEF5B89F-15F9-75B9-74D6-1818755EB394}"/>
              </a:ext>
            </a:extLst>
          </p:cNvPr>
          <p:cNvSpPr txBox="1">
            <a:spLocks/>
          </p:cNvSpPr>
          <p:nvPr/>
        </p:nvSpPr>
        <p:spPr bwMode="white">
          <a:xfrm>
            <a:off x="1328394" y="4173595"/>
            <a:ext cx="3148965" cy="20538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en-US" b="1" dirty="0">
                <a:solidFill>
                  <a:schemeClr val="bg1"/>
                </a:solidFill>
              </a:rPr>
              <a:t>Post Closing</a:t>
            </a:r>
          </a:p>
          <a:p>
            <a:pPr>
              <a:lnSpc>
                <a:spcPct val="115000"/>
              </a:lnSpc>
              <a:spcBef>
                <a:spcPts val="500"/>
              </a:spcBef>
              <a:spcAft>
                <a:spcPts val="1000"/>
              </a:spcAft>
            </a:pPr>
            <a:r>
              <a:rPr lang="en-US" sz="1200" spc="-15" dirty="0">
                <a:solidFill>
                  <a:schemeClr val="bg2">
                    <a:lumMod val="20000"/>
                    <a:lumOff val="80000"/>
                  </a:schemeClr>
                </a:solidFill>
                <a:cs typeface="Arial"/>
              </a:rPr>
              <a:t>Storage of the documents in the Processing Center allows the post-closing staff to easily review the loan documents. Documents that are missing or not correct will be notated with an entry in the Processing Center allowing for one centralized place to track and report from.</a:t>
            </a:r>
          </a:p>
          <a:p>
            <a:pPr marR="5080">
              <a:lnSpc>
                <a:spcPct val="120000"/>
              </a:lnSpc>
              <a:spcBef>
                <a:spcPts val="600"/>
              </a:spcBef>
            </a:pPr>
            <a:endParaRPr lang="en-US" sz="1800" i="1" spc="-15" dirty="0">
              <a:solidFill>
                <a:schemeClr val="bg2">
                  <a:lumMod val="20000"/>
                  <a:lumOff val="80000"/>
                </a:schemeClr>
              </a:solidFill>
              <a:cs typeface="Arial"/>
            </a:endParaRPr>
          </a:p>
        </p:txBody>
      </p:sp>
    </p:spTree>
    <p:extLst>
      <p:ext uri="{BB962C8B-B14F-4D97-AF65-F5344CB8AC3E}">
        <p14:creationId xmlns:p14="http://schemas.microsoft.com/office/powerpoint/2010/main" val="252761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2400" y="138293"/>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602566" y="3636819"/>
            <a:ext cx="2983732" cy="2974010"/>
          </a:xfrm>
        </p:spPr>
        <p:txBody>
          <a:bodyPr>
            <a:noAutofit/>
          </a:bodyPr>
          <a:lstStyle/>
          <a:p>
            <a:pPr marL="12700">
              <a:lnSpc>
                <a:spcPct val="120000"/>
              </a:lnSpc>
              <a:spcBef>
                <a:spcPts val="100"/>
              </a:spcBef>
            </a:pPr>
            <a:r>
              <a:rPr lang="en-US" b="1" dirty="0">
                <a:solidFill>
                  <a:schemeClr val="bg1"/>
                </a:solidFill>
              </a:rPr>
              <a:t>Portal</a:t>
            </a:r>
          </a:p>
          <a:p>
            <a:pPr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Included in the MortgageFlexONE Origination system are our portals. The ENGAGE suite of portals will supports consumers, loan officers and dealers with access to originate, track and work with the borrower to complete the loan process. Mobile Responsive • Realtime image submission and conditions task delivery • Full product, pricing and fees • Built on top of LOS database • Supports Mortgage, Chattel and Consumer • Lender can customize the user experience </a:t>
            </a:r>
          </a:p>
          <a:p>
            <a:pPr marR="0" lvl="0" eaLnBrk="0" fontAlgn="base" hangingPunct="0">
              <a:lnSpc>
                <a:spcPct val="115000"/>
              </a:lnSpc>
              <a:spcBef>
                <a:spcPts val="500"/>
              </a:spcBef>
              <a:spcAft>
                <a:spcPts val="815"/>
              </a:spcAft>
            </a:pPr>
            <a:endParaRPr lang="en-US" sz="1200" spc="-15" dirty="0">
              <a:solidFill>
                <a:schemeClr val="bg2">
                  <a:lumMod val="20000"/>
                  <a:lumOff val="80000"/>
                </a:schemeClr>
              </a:solidFill>
              <a:cs typeface="Arial"/>
            </a:endParaRP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863664" y="1702824"/>
            <a:ext cx="3101788" cy="2723520"/>
          </a:xfrm>
        </p:spPr>
        <p:txBody>
          <a:bodyPr>
            <a:noAutofit/>
          </a:bodyPr>
          <a:lstStyle/>
          <a:p>
            <a:pPr marL="12700">
              <a:lnSpc>
                <a:spcPct val="120000"/>
              </a:lnSpc>
              <a:spcBef>
                <a:spcPts val="100"/>
              </a:spcBef>
            </a:pPr>
            <a:r>
              <a:rPr lang="en-US" b="1" dirty="0">
                <a:solidFill>
                  <a:schemeClr val="bg1"/>
                </a:solidFill>
              </a:rPr>
              <a:t>Reports</a:t>
            </a:r>
          </a:p>
          <a:p>
            <a:pPr marR="5080">
              <a:lnSpc>
                <a:spcPct val="100000"/>
              </a:lnSpc>
              <a:spcBef>
                <a:spcPts val="600"/>
              </a:spcBef>
            </a:pPr>
            <a:r>
              <a:rPr lang="en-US" sz="1200" spc="-15" dirty="0">
                <a:solidFill>
                  <a:schemeClr val="bg2">
                    <a:lumMod val="20000"/>
                    <a:lumOff val="80000"/>
                  </a:schemeClr>
                </a:solidFill>
                <a:cs typeface="Arial"/>
              </a:rPr>
              <a:t>MortgageFlexONE  has a run time version of a seamless integration with Crystal Reports embedded in the application allowing the users to access them via the Run Reports screen within the MortgageFlexONE application. MortgageFlexONE also provides a near real time replicated SQL read only database for external reporting purposes. A third-party reporting tool can be used to access any needed data field in the database. All fields are available for reporting purposes.</a:t>
            </a:r>
          </a:p>
          <a:p>
            <a:pPr marR="5080">
              <a:lnSpc>
                <a:spcPct val="100000"/>
              </a:lnSpc>
              <a:spcBef>
                <a:spcPts val="600"/>
              </a:spcBef>
            </a:pPr>
            <a:r>
              <a:rPr lang="en-US" sz="1200" spc="-15" dirty="0">
                <a:solidFill>
                  <a:schemeClr val="bg2">
                    <a:lumMod val="20000"/>
                    <a:lumOff val="80000"/>
                  </a:schemeClr>
                </a:solidFill>
                <a:cs typeface="Arial"/>
              </a:rPr>
              <a:t>   </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7" y="1702824"/>
            <a:ext cx="2889473" cy="4261006"/>
          </a:xfrm>
        </p:spPr>
        <p:txBody>
          <a:bodyPr>
            <a:noAutofit/>
          </a:bodyPr>
          <a:lstStyle/>
          <a:p>
            <a:pPr marL="12700">
              <a:lnSpc>
                <a:spcPct val="120000"/>
              </a:lnSpc>
              <a:spcBef>
                <a:spcPts val="100"/>
              </a:spcBef>
            </a:pPr>
            <a:r>
              <a:rPr lang="en-US" b="1" dirty="0">
                <a:solidFill>
                  <a:schemeClr val="bg1"/>
                </a:solidFill>
              </a:rPr>
              <a:t>Business Rule </a:t>
            </a:r>
            <a:r>
              <a:rPr lang="en-US" b="1" dirty="0" err="1">
                <a:solidFill>
                  <a:schemeClr val="bg1"/>
                </a:solidFill>
              </a:rPr>
              <a:t>Mgmt</a:t>
            </a:r>
            <a:endParaRPr lang="en-US" b="1" dirty="0">
              <a:solidFill>
                <a:schemeClr val="bg1"/>
              </a:solidFill>
            </a:endParaRPr>
          </a:p>
          <a:p>
            <a:pPr>
              <a:lnSpc>
                <a:spcPct val="115000"/>
              </a:lnSpc>
              <a:spcBef>
                <a:spcPts val="500"/>
              </a:spcBef>
              <a:spcAft>
                <a:spcPts val="1000"/>
              </a:spcAft>
            </a:pPr>
            <a:r>
              <a:rPr lang="en-US" sz="1200" spc="-15" dirty="0">
                <a:solidFill>
                  <a:schemeClr val="bg2">
                    <a:lumMod val="20000"/>
                    <a:lumOff val="80000"/>
                  </a:schemeClr>
                </a:solidFill>
                <a:cs typeface="Arial"/>
              </a:rPr>
              <a:t>MortgageFlexONE allows for two sets of business rules within the system, the first is the Eligibility and Pricing Rules built using the </a:t>
            </a:r>
            <a:r>
              <a:rPr lang="en-US" sz="1200" spc="-15" dirty="0" err="1">
                <a:solidFill>
                  <a:schemeClr val="bg2">
                    <a:lumMod val="20000"/>
                    <a:lumOff val="80000"/>
                  </a:schemeClr>
                </a:solidFill>
                <a:cs typeface="Arial"/>
              </a:rPr>
              <a:t>InRule</a:t>
            </a:r>
            <a:r>
              <a:rPr lang="en-US" sz="1200" spc="-15" dirty="0">
                <a:solidFill>
                  <a:schemeClr val="bg2">
                    <a:lumMod val="20000"/>
                    <a:lumOff val="80000"/>
                  </a:schemeClr>
                </a:solidFill>
                <a:cs typeface="Arial"/>
              </a:rPr>
              <a:t> engine and used for Product and Pricing. A second set of business rules or </a:t>
            </a:r>
            <a:r>
              <a:rPr lang="en-US" sz="1200" spc="-15" dirty="0" err="1">
                <a:solidFill>
                  <a:schemeClr val="bg2">
                    <a:lumMod val="20000"/>
                    <a:lumOff val="80000"/>
                  </a:schemeClr>
                </a:solidFill>
                <a:cs typeface="Arial"/>
              </a:rPr>
              <a:t>sql</a:t>
            </a:r>
            <a:r>
              <a:rPr lang="en-US" sz="1200" spc="-15" dirty="0">
                <a:solidFill>
                  <a:schemeClr val="bg2">
                    <a:lumMod val="20000"/>
                    <a:lumOff val="80000"/>
                  </a:schemeClr>
                </a:solidFill>
                <a:cs typeface="Arial"/>
              </a:rPr>
              <a:t> statements are used in setting up security in the system. Lenders automate manual tasks through the use of the rules engine that simplifies and automates processing and ordering services. Features like task automation and business intelligence are accomplished by automating workflow steps together with the rules engine and processing center, which results in reduced labor costs while also improving quality.</a:t>
            </a:r>
          </a:p>
          <a:p>
            <a:pPr marR="0" lvl="0">
              <a:lnSpc>
                <a:spcPct val="115000"/>
              </a:lnSpc>
              <a:spcBef>
                <a:spcPts val="500"/>
              </a:spcBef>
              <a:spcAft>
                <a:spcPts val="1000"/>
              </a:spcAft>
            </a:pPr>
            <a:endParaRPr lang="en-US" sz="1200" spc="-15" dirty="0">
              <a:solidFill>
                <a:schemeClr val="bg2">
                  <a:lumMod val="20000"/>
                  <a:lumOff val="80000"/>
                </a:schemeClr>
              </a:solidFill>
              <a:cs typeface="Arial"/>
            </a:endParaRPr>
          </a:p>
          <a:p>
            <a:pPr marR="5080">
              <a:lnSpc>
                <a:spcPct val="120000"/>
              </a:lnSpc>
              <a:spcBef>
                <a:spcPts val="600"/>
              </a:spcBef>
            </a:pPr>
            <a:endParaRPr lang="en-US" sz="1800" i="1"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58372" y="1603958"/>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367678" y="1629520"/>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123861" y="3498526"/>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4" name="Content Placeholder 8">
            <a:extLst>
              <a:ext uri="{FF2B5EF4-FFF2-40B4-BE49-F238E27FC236}">
                <a16:creationId xmlns:a16="http://schemas.microsoft.com/office/drawing/2014/main" id="{EBBEC468-1D3A-4259-1E73-5CD3E6D9D3DD}"/>
              </a:ext>
            </a:extLst>
          </p:cNvPr>
          <p:cNvSpPr txBox="1">
            <a:spLocks/>
          </p:cNvSpPr>
          <p:nvPr/>
        </p:nvSpPr>
        <p:spPr bwMode="white">
          <a:xfrm>
            <a:off x="4863664" y="4540679"/>
            <a:ext cx="3101788" cy="21790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en-US" b="1" dirty="0">
                <a:solidFill>
                  <a:schemeClr val="bg1"/>
                </a:solidFill>
              </a:rPr>
              <a:t>User &amp; Application Security</a:t>
            </a:r>
          </a:p>
          <a:p>
            <a:pPr marR="5080">
              <a:lnSpc>
                <a:spcPct val="100000"/>
              </a:lnSpc>
              <a:spcBef>
                <a:spcPts val="600"/>
              </a:spcBef>
            </a:pPr>
            <a:r>
              <a:rPr lang="en-US" sz="1200" spc="-15" dirty="0">
                <a:solidFill>
                  <a:schemeClr val="bg2">
                    <a:lumMod val="20000"/>
                    <a:lumOff val="80000"/>
                  </a:schemeClr>
                </a:solidFill>
                <a:cs typeface="Arial"/>
              </a:rPr>
              <a:t>MortgageFlexONE supports Active Directory authentication.  MortgageFlexONE optionally supports application authentication as well. Within the application, user accounts assign roles, which are used to control access at the Screen level, File record and field level security. MortgageFlexONE can create multiple user-defined roles. </a:t>
            </a:r>
          </a:p>
          <a:p>
            <a:pPr marR="5080">
              <a:lnSpc>
                <a:spcPct val="100000"/>
              </a:lnSpc>
              <a:spcBef>
                <a:spcPts val="600"/>
              </a:spcBef>
            </a:pPr>
            <a:endParaRPr lang="en-US" sz="1200" spc="-15" dirty="0">
              <a:solidFill>
                <a:schemeClr val="bg2">
                  <a:lumMod val="20000"/>
                  <a:lumOff val="80000"/>
                </a:schemeClr>
              </a:solidFill>
              <a:cs typeface="Arial"/>
            </a:endParaRPr>
          </a:p>
          <a:p>
            <a:pPr marR="5080">
              <a:lnSpc>
                <a:spcPct val="100000"/>
              </a:lnSpc>
              <a:spcBef>
                <a:spcPts val="600"/>
              </a:spcBef>
            </a:pPr>
            <a:r>
              <a:rPr lang="en-US" sz="1200" spc="-15" dirty="0">
                <a:solidFill>
                  <a:schemeClr val="bg2">
                    <a:lumMod val="20000"/>
                    <a:lumOff val="80000"/>
                  </a:schemeClr>
                </a:solidFill>
                <a:cs typeface="Arial"/>
              </a:rPr>
              <a:t>   </a:t>
            </a:r>
          </a:p>
        </p:txBody>
      </p:sp>
      <p:pic>
        <p:nvPicPr>
          <p:cNvPr id="5" name="Picture Placeholder 37" descr="Check icon">
            <a:extLst>
              <a:ext uri="{FF2B5EF4-FFF2-40B4-BE49-F238E27FC236}">
                <a16:creationId xmlns:a16="http://schemas.microsoft.com/office/drawing/2014/main" id="{ACC79E27-0BF5-9F04-57AC-D75D982095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white">
          <a:xfrm>
            <a:off x="4417255" y="4397432"/>
            <a:ext cx="576000" cy="576000"/>
          </a:xfrm>
          <a:prstGeom prst="rect">
            <a:avLst/>
          </a:prstGeom>
        </p:spPr>
      </p:pic>
      <p:sp>
        <p:nvSpPr>
          <p:cNvPr id="8" name="Content Placeholder 8">
            <a:extLst>
              <a:ext uri="{FF2B5EF4-FFF2-40B4-BE49-F238E27FC236}">
                <a16:creationId xmlns:a16="http://schemas.microsoft.com/office/drawing/2014/main" id="{A7EE95AA-079F-FC62-900E-3EC9A8AFB21D}"/>
              </a:ext>
            </a:extLst>
          </p:cNvPr>
          <p:cNvSpPr txBox="1">
            <a:spLocks/>
          </p:cNvSpPr>
          <p:nvPr/>
        </p:nvSpPr>
        <p:spPr bwMode="white">
          <a:xfrm>
            <a:off x="8592186" y="1574240"/>
            <a:ext cx="3101788" cy="2062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en-US" b="1" dirty="0">
                <a:solidFill>
                  <a:schemeClr val="bg1"/>
                </a:solidFill>
              </a:rPr>
              <a:t>Back Office</a:t>
            </a:r>
          </a:p>
          <a:p>
            <a:pPr marR="5080">
              <a:lnSpc>
                <a:spcPct val="100000"/>
              </a:lnSpc>
              <a:spcBef>
                <a:spcPts val="600"/>
              </a:spcBef>
            </a:pPr>
            <a:r>
              <a:rPr lang="en-US" sz="1200" spc="-15" dirty="0">
                <a:solidFill>
                  <a:schemeClr val="bg2">
                    <a:lumMod val="20000"/>
                    <a:lumOff val="80000"/>
                  </a:schemeClr>
                </a:solidFill>
                <a:cs typeface="Arial"/>
              </a:rPr>
              <a:t>The back office is where all the setup and system maintenance are performed in the system. Corporate hierarchy and business channel setup, dealers, roles, employees, password policy, rules, programs, states, vendors, business day calendars, secondary, vendors and integrations are managed here.</a:t>
            </a:r>
          </a:p>
          <a:p>
            <a:pPr marR="5080">
              <a:lnSpc>
                <a:spcPct val="100000"/>
              </a:lnSpc>
              <a:spcBef>
                <a:spcPts val="600"/>
              </a:spcBef>
            </a:pPr>
            <a:endParaRPr lang="en-US" sz="1200" spc="-15" dirty="0">
              <a:solidFill>
                <a:schemeClr val="bg2">
                  <a:lumMod val="20000"/>
                  <a:lumOff val="80000"/>
                </a:schemeClr>
              </a:solidFill>
              <a:cs typeface="Arial"/>
            </a:endParaRPr>
          </a:p>
          <a:p>
            <a:pPr marR="5080">
              <a:lnSpc>
                <a:spcPct val="100000"/>
              </a:lnSpc>
              <a:spcBef>
                <a:spcPts val="600"/>
              </a:spcBef>
            </a:pPr>
            <a:endParaRPr lang="en-US" sz="1200" spc="-15" dirty="0">
              <a:solidFill>
                <a:schemeClr val="bg2">
                  <a:lumMod val="20000"/>
                  <a:lumOff val="80000"/>
                </a:schemeClr>
              </a:solidFill>
              <a:cs typeface="Arial"/>
            </a:endParaRPr>
          </a:p>
          <a:p>
            <a:pPr marR="5080">
              <a:lnSpc>
                <a:spcPct val="100000"/>
              </a:lnSpc>
              <a:spcBef>
                <a:spcPts val="600"/>
              </a:spcBef>
            </a:pPr>
            <a:r>
              <a:rPr lang="en-US" sz="1200" spc="-15" dirty="0">
                <a:solidFill>
                  <a:schemeClr val="bg2">
                    <a:lumMod val="20000"/>
                    <a:lumOff val="80000"/>
                  </a:schemeClr>
                </a:solidFill>
                <a:cs typeface="Arial"/>
              </a:rPr>
              <a:t>   </a:t>
            </a:r>
          </a:p>
        </p:txBody>
      </p:sp>
      <p:pic>
        <p:nvPicPr>
          <p:cNvPr id="11" name="Picture Placeholder 39" descr="Check icon">
            <a:extLst>
              <a:ext uri="{FF2B5EF4-FFF2-40B4-BE49-F238E27FC236}">
                <a16:creationId xmlns:a16="http://schemas.microsoft.com/office/drawing/2014/main" id="{188D73D4-33EB-4F22-8DDB-A2C393657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white">
          <a:xfrm>
            <a:off x="8123861" y="1476796"/>
            <a:ext cx="576000" cy="576000"/>
          </a:xfrm>
          <a:prstGeom prst="rect">
            <a:avLst/>
          </a:prstGeom>
        </p:spPr>
      </p:pic>
    </p:spTree>
    <p:extLst>
      <p:ext uri="{BB962C8B-B14F-4D97-AF65-F5344CB8AC3E}">
        <p14:creationId xmlns:p14="http://schemas.microsoft.com/office/powerpoint/2010/main" val="10277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Girl with documents">
            <a:extLst>
              <a:ext uri="{FF2B5EF4-FFF2-40B4-BE49-F238E27FC236}">
                <a16:creationId xmlns:a16="http://schemas.microsoft.com/office/drawing/2014/main"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 y="675"/>
            <a:ext cx="12189600" cy="6856650"/>
          </a:xfrm>
          <a:prstGeom prst="rect">
            <a:avLst/>
          </a:prstGeom>
        </p:spPr>
      </p:pic>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0" y="1358900"/>
            <a:ext cx="6348413" cy="4140200"/>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hlinkClick r:id="rId4"/>
              </a:rPr>
              <a:t>MortgageFlex.com</a:t>
            </a:r>
            <a:endParaRPr lang="en-US" sz="2500" b="1" i="1" spc="70" dirty="0">
              <a:solidFill>
                <a:schemeClr val="bg2">
                  <a:lumMod val="20000"/>
                  <a:lumOff val="80000"/>
                  <a:alpha val="75000"/>
                </a:schemeClr>
              </a:solidFill>
              <a:cs typeface="Arial"/>
            </a:endParaRPr>
          </a:p>
          <a:p>
            <a:pPr marL="0" marR="5080" indent="0">
              <a:buFont typeface="Arial" panose="020B0604020202020204" pitchFamily="34" charset="0"/>
              <a:buNone/>
            </a:pPr>
            <a:r>
              <a:rPr lang="en-US" sz="2500" b="1" i="1" spc="45" dirty="0">
                <a:solidFill>
                  <a:schemeClr val="bg2">
                    <a:lumMod val="20000"/>
                    <a:lumOff val="80000"/>
                    <a:alpha val="75000"/>
                  </a:schemeClr>
                </a:solidFill>
                <a:cs typeface="Arial"/>
              </a:rPr>
              <a:t>904-356-2490</a:t>
            </a:r>
            <a:endParaRPr lang="en-US" sz="2500" b="1" i="1" dirty="0">
              <a:solidFill>
                <a:schemeClr val="bg2">
                  <a:lumMod val="20000"/>
                  <a:lumOff val="80000"/>
                  <a:alpha val="75000"/>
                </a:schemeClr>
              </a:solidFill>
              <a:cs typeface="Arial"/>
            </a:endParaRP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838200" y="1701559"/>
            <a:ext cx="4859215" cy="1325563"/>
          </a:xfrm>
        </p:spPr>
        <p:txBody>
          <a:bodyPr>
            <a:normAutofit/>
          </a:bodyPr>
          <a:lstStyle/>
          <a:p>
            <a:r>
              <a:rPr lang="en-US" sz="5000" dirty="0">
                <a:solidFill>
                  <a:schemeClr val="bg1"/>
                </a:solidFill>
              </a:rPr>
              <a:t>THANK YOU!</a:t>
            </a:r>
            <a:endParaRPr lang="en-US" sz="5000" dirty="0"/>
          </a:p>
        </p:txBody>
      </p:sp>
      <p:pic>
        <p:nvPicPr>
          <p:cNvPr id="12" name="Graphic 11" descr="Mail icon">
            <a:extLst>
              <a:ext uri="{FF2B5EF4-FFF2-40B4-BE49-F238E27FC236}">
                <a16:creationId xmlns:a16="http://schemas.microsoft.com/office/drawing/2014/main" id="{A19DD78C-1BBA-435D-AB9C-910A5A3B50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237" y="3487979"/>
            <a:ext cx="342900" cy="342900"/>
          </a:xfrm>
          <a:prstGeom prst="rect">
            <a:avLst/>
          </a:prstGeom>
        </p:spPr>
      </p:pic>
      <p:pic>
        <p:nvPicPr>
          <p:cNvPr id="13" name="Graphic 12" descr="Phone icon">
            <a:extLst>
              <a:ext uri="{FF2B5EF4-FFF2-40B4-BE49-F238E27FC236}">
                <a16:creationId xmlns:a16="http://schemas.microsoft.com/office/drawing/2014/main" id="{E1FE68E0-BC77-4B86-BF40-6A4FF5062F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237" y="3995641"/>
            <a:ext cx="342900" cy="342900"/>
          </a:xfrm>
          <a:prstGeom prst="rect">
            <a:avLst/>
          </a:prstGeom>
        </p:spPr>
      </p:pic>
      <p:pic>
        <p:nvPicPr>
          <p:cNvPr id="3" name="Picture 2" descr="644292_LogoMortgageFlex_021320.ai">
            <a:extLst>
              <a:ext uri="{FF2B5EF4-FFF2-40B4-BE49-F238E27FC236}">
                <a16:creationId xmlns:a16="http://schemas.microsoft.com/office/drawing/2014/main" id="{FF640569-3DF3-8718-D789-4DE3DCBCE0B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273988" y="4229947"/>
            <a:ext cx="2074425" cy="2074425"/>
          </a:xfrm>
          <a:prstGeom prst="rect">
            <a:avLst/>
          </a:prstGeom>
        </p:spPr>
      </p:pic>
    </p:spTree>
    <p:extLst>
      <p:ext uri="{BB962C8B-B14F-4D97-AF65-F5344CB8AC3E}">
        <p14:creationId xmlns:p14="http://schemas.microsoft.com/office/powerpoint/2010/main" val="1486951216"/>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1946EF-A3EA-4ECB-8D9A-56C36FFF4075}">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2DAF9E5-DED4-4A50-A81B-4CC218A03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217</TotalTime>
  <Words>1150</Words>
  <Application>Microsoft Office PowerPoint</Application>
  <PresentationFormat>Widescreen</PresentationFormat>
  <Paragraphs>62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vt:lpstr>
      <vt:lpstr>Calibri</vt:lpstr>
      <vt:lpstr>Gill Sans MT</vt:lpstr>
      <vt:lpstr>Office Theme</vt:lpstr>
      <vt:lpstr>MortgageFlexONE Origination Product Description</vt:lpstr>
      <vt:lpstr>OUR BIG IDEA</vt:lpstr>
      <vt:lpstr>OUR SERVICES</vt:lpstr>
      <vt:lpstr>OUR SERVICES</vt:lpstr>
      <vt:lpstr>OUR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MortgageFlexONE Servicing Product Description</dc:title>
  <dc:creator>Jennifer Hebert</dc:creator>
  <cp:lastModifiedBy>Jennifer Hebert</cp:lastModifiedBy>
  <cp:revision>4</cp:revision>
  <dcterms:created xsi:type="dcterms:W3CDTF">2023-10-25T16:17:21Z</dcterms:created>
  <dcterms:modified xsi:type="dcterms:W3CDTF">2023-12-14T14:12:33Z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