
<file path=[Content_Types].xml><?xml version="1.0" encoding="utf-8"?>
<Types xmlns="http://schemas.openxmlformats.org/package/2006/content-types">
  <Default Extension="jpeg" ContentType="image/jpeg"/>
  <Default Extension="jpg" ContentType="image/jpeg"/>
  <Default Extension="pdf" ContentType="application/pd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1"/>
  </p:notesMasterIdLst>
  <p:handoutMasterIdLst>
    <p:handoutMasterId r:id="rId12"/>
  </p:handoutMasterIdLst>
  <p:sldIdLst>
    <p:sldId id="289" r:id="rId5"/>
    <p:sldId id="286" r:id="rId6"/>
    <p:sldId id="270" r:id="rId7"/>
    <p:sldId id="293" r:id="rId8"/>
    <p:sldId id="292" r:id="rId9"/>
    <p:sldId id="28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13"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0A2"/>
    <a:srgbClr val="404040"/>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55" autoAdjust="0"/>
  </p:normalViewPr>
  <p:slideViewPr>
    <p:cSldViewPr snapToGrid="0">
      <p:cViewPr varScale="1">
        <p:scale>
          <a:sx n="93" d="100"/>
          <a:sy n="93" d="100"/>
        </p:scale>
        <p:origin x="276" y="66"/>
      </p:cViewPr>
      <p:guideLst>
        <p:guide pos="3840"/>
        <p:guide orient="horz" pos="2160"/>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2F7A84F-E231-42BE-A9F8-B5131853C83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CB813BC-9E49-4ABB-A3C3-CEE0885B027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EBDBEE-1FDA-4F57-947F-5759FA6ABC55}" type="datetimeFigureOut">
              <a:rPr lang="en-US" smtClean="0"/>
              <a:t>12/14/2023</a:t>
            </a:fld>
            <a:endParaRPr lang="en-US" dirty="0"/>
          </a:p>
        </p:txBody>
      </p:sp>
      <p:sp>
        <p:nvSpPr>
          <p:cNvPr id="4" name="Footer Placeholder 3">
            <a:extLst>
              <a:ext uri="{FF2B5EF4-FFF2-40B4-BE49-F238E27FC236}">
                <a16:creationId xmlns:a16="http://schemas.microsoft.com/office/drawing/2014/main" id="{47ADFF29-9BE4-4CDF-A198-BBEE303F0EB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0D4AFC6-5A97-4417-A16A-485E5801A6E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FA8C659-3DDB-48CB-A056-6A658A161B7C}" type="slidenum">
              <a:rPr lang="en-US" smtClean="0"/>
              <a:t>‹#›</a:t>
            </a:fld>
            <a:endParaRPr lang="en-US" dirty="0"/>
          </a:p>
        </p:txBody>
      </p:sp>
    </p:spTree>
    <p:extLst>
      <p:ext uri="{BB962C8B-B14F-4D97-AF65-F5344CB8AC3E}">
        <p14:creationId xmlns:p14="http://schemas.microsoft.com/office/powerpoint/2010/main" val="2360767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16A9CD-5E57-4C86-B862-09CA519924BA}" type="datetimeFigureOut">
              <a:rPr lang="en-US" smtClean="0"/>
              <a:t>12/14/2023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A004F4-F240-48F9-8AE1-486585C7F00D}" type="slidenum">
              <a:rPr lang="en-US" smtClean="0"/>
              <a:t>‹#›</a:t>
            </a:fld>
            <a:endParaRPr lang="en-US" dirty="0"/>
          </a:p>
        </p:txBody>
      </p:sp>
    </p:spTree>
    <p:extLst>
      <p:ext uri="{BB962C8B-B14F-4D97-AF65-F5344CB8AC3E}">
        <p14:creationId xmlns:p14="http://schemas.microsoft.com/office/powerpoint/2010/main" val="2154881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a:t>
            </a:fld>
            <a:endParaRPr lang="en-US" dirty="0"/>
          </a:p>
        </p:txBody>
      </p:sp>
    </p:spTree>
    <p:extLst>
      <p:ext uri="{BB962C8B-B14F-4D97-AF65-F5344CB8AC3E}">
        <p14:creationId xmlns:p14="http://schemas.microsoft.com/office/powerpoint/2010/main" val="3228853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2</a:t>
            </a:fld>
            <a:endParaRPr lang="en-US" dirty="0"/>
          </a:p>
        </p:txBody>
      </p:sp>
    </p:spTree>
    <p:extLst>
      <p:ext uri="{BB962C8B-B14F-4D97-AF65-F5344CB8AC3E}">
        <p14:creationId xmlns:p14="http://schemas.microsoft.com/office/powerpoint/2010/main" val="2609089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3</a:t>
            </a:fld>
            <a:endParaRPr lang="en-US" dirty="0"/>
          </a:p>
        </p:txBody>
      </p:sp>
    </p:spTree>
    <p:extLst>
      <p:ext uri="{BB962C8B-B14F-4D97-AF65-F5344CB8AC3E}">
        <p14:creationId xmlns:p14="http://schemas.microsoft.com/office/powerpoint/2010/main" val="1912317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4</a:t>
            </a:fld>
            <a:endParaRPr lang="en-US" dirty="0"/>
          </a:p>
        </p:txBody>
      </p:sp>
    </p:spTree>
    <p:extLst>
      <p:ext uri="{BB962C8B-B14F-4D97-AF65-F5344CB8AC3E}">
        <p14:creationId xmlns:p14="http://schemas.microsoft.com/office/powerpoint/2010/main" val="2711558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5</a:t>
            </a:fld>
            <a:endParaRPr lang="en-US" dirty="0"/>
          </a:p>
        </p:txBody>
      </p:sp>
    </p:spTree>
    <p:extLst>
      <p:ext uri="{BB962C8B-B14F-4D97-AF65-F5344CB8AC3E}">
        <p14:creationId xmlns:p14="http://schemas.microsoft.com/office/powerpoint/2010/main" val="962933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6</a:t>
            </a:fld>
            <a:endParaRPr lang="en-US" dirty="0"/>
          </a:p>
        </p:txBody>
      </p:sp>
    </p:spTree>
    <p:extLst>
      <p:ext uri="{BB962C8B-B14F-4D97-AF65-F5344CB8AC3E}">
        <p14:creationId xmlns:p14="http://schemas.microsoft.com/office/powerpoint/2010/main" val="4032744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7D165-49B0-44FF-A267-367F5A6EE306}"/>
              </a:ext>
            </a:extLst>
          </p:cNvPr>
          <p:cNvSpPr>
            <a:spLocks noGrp="1"/>
          </p:cNvSpPr>
          <p:nvPr>
            <p:ph type="ctrTitle"/>
          </p:nvPr>
        </p:nvSpPr>
        <p:spPr>
          <a:xfrm>
            <a:off x="1524000" y="2039514"/>
            <a:ext cx="9144000" cy="2128049"/>
          </a:xfrm>
        </p:spPr>
        <p:txBody>
          <a:bodyPr anchor="b"/>
          <a:lstStyle>
            <a:lvl1pPr algn="ctr">
              <a:lnSpc>
                <a:spcPct val="125000"/>
              </a:lnSpc>
              <a:defRPr sz="600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56B52800-74D6-4A78-AC9B-8E737A1A3B0D}"/>
              </a:ext>
            </a:extLst>
          </p:cNvPr>
          <p:cNvSpPr>
            <a:spLocks noGrp="1"/>
          </p:cNvSpPr>
          <p:nvPr>
            <p:ph type="subTitle" idx="1"/>
          </p:nvPr>
        </p:nvSpPr>
        <p:spPr>
          <a:xfrm>
            <a:off x="1524000" y="4221162"/>
            <a:ext cx="9144000" cy="882001"/>
          </a:xfrm>
          <a:solidFill>
            <a:schemeClr val="accent2">
              <a:alpha val="90000"/>
            </a:schemeClr>
          </a:solidFill>
        </p:spPr>
        <p:txBody>
          <a:bodyPr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lang="en-US" sz="2500" b="1" i="1" kern="1200" spc="65" dirty="0">
                <a:solidFill>
                  <a:schemeClr val="accent1"/>
                </a:solidFill>
                <a:latin typeface="+mn-lt"/>
                <a:ea typeface="+mn-ea"/>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Date Placeholder 3">
            <a:extLst>
              <a:ext uri="{FF2B5EF4-FFF2-40B4-BE49-F238E27FC236}">
                <a16:creationId xmlns:a16="http://schemas.microsoft.com/office/drawing/2014/main" id="{88B91F7B-C4AF-4FC6-A6BE-657DEF6D5358}"/>
              </a:ext>
            </a:extLst>
          </p:cNvPr>
          <p:cNvSpPr>
            <a:spLocks noGrp="1"/>
          </p:cNvSpPr>
          <p:nvPr>
            <p:ph type="dt" sz="half" idx="10"/>
          </p:nvPr>
        </p:nvSpPr>
        <p:spPr/>
        <p:txBody>
          <a:bodyPr/>
          <a:lstStyle/>
          <a:p>
            <a:fld id="{8DA08ED5-AEFE-4443-9040-726EF6690995}" type="datetime1">
              <a:rPr lang="en-US" noProof="0" smtClean="0"/>
              <a:t>12/14/2023</a:t>
            </a:fld>
            <a:endParaRPr lang="en-US" noProof="0" dirty="0"/>
          </a:p>
        </p:txBody>
      </p:sp>
      <p:sp>
        <p:nvSpPr>
          <p:cNvPr id="5" name="Footer Placeholder 4">
            <a:extLst>
              <a:ext uri="{FF2B5EF4-FFF2-40B4-BE49-F238E27FC236}">
                <a16:creationId xmlns:a16="http://schemas.microsoft.com/office/drawing/2014/main" id="{5BED32F8-B0C7-4332-B0A5-BC19DD8C4CF5}"/>
              </a:ext>
            </a:extLst>
          </p:cNvPr>
          <p:cNvSpPr>
            <a:spLocks noGrp="1"/>
          </p:cNvSpPr>
          <p:nvPr>
            <p:ph type="ftr" sz="quarter" idx="11"/>
          </p:nvPr>
        </p:nvSpPr>
        <p:spPr/>
        <p:txBody>
          <a:bodyPr/>
          <a:lstStyle/>
          <a:p>
            <a:endParaRPr lang="en-US" noProof="0" dirty="0"/>
          </a:p>
        </p:txBody>
      </p:sp>
      <p:sp>
        <p:nvSpPr>
          <p:cNvPr id="6" name="Slide Number Placeholder 5">
            <a:extLst>
              <a:ext uri="{FF2B5EF4-FFF2-40B4-BE49-F238E27FC236}">
                <a16:creationId xmlns:a16="http://schemas.microsoft.com/office/drawing/2014/main" id="{B0030946-D0C7-4F78-94B0-427DAA6D5CB0}"/>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Tree>
    <p:extLst>
      <p:ext uri="{BB962C8B-B14F-4D97-AF65-F5344CB8AC3E}">
        <p14:creationId xmlns:p14="http://schemas.microsoft.com/office/powerpoint/2010/main" val="2189509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ix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7202246-9B90-4CE1-AAF1-3328E51AE0A5}"/>
              </a:ext>
            </a:extLst>
          </p:cNvPr>
          <p:cNvSpPr>
            <a:spLocks noGrp="1"/>
          </p:cNvSpPr>
          <p:nvPr>
            <p:ph type="pic" sz="quarter" idx="13"/>
          </p:nvPr>
        </p:nvSpPr>
        <p:spPr>
          <a:xfrm>
            <a:off x="0" y="0"/>
            <a:ext cx="12192000" cy="6858000"/>
          </a:xfrm>
        </p:spPr>
        <p:txBody>
          <a:bodyPr/>
          <a:lstStyle>
            <a:lvl1pPr marL="0" indent="0" algn="ctr">
              <a:buNone/>
              <a:defRPr/>
            </a:lvl1pPr>
          </a:lstStyle>
          <a:p>
            <a:r>
              <a:rPr lang="en-US" noProof="0"/>
              <a:t>Click icon to add picture</a:t>
            </a:r>
            <a:endParaRPr lang="en-US" noProof="0" dirty="0"/>
          </a:p>
        </p:txBody>
      </p:sp>
      <p:sp>
        <p:nvSpPr>
          <p:cNvPr id="18" name="Content Placeholder 2">
            <a:extLst>
              <a:ext uri="{FF2B5EF4-FFF2-40B4-BE49-F238E27FC236}">
                <a16:creationId xmlns:a16="http://schemas.microsoft.com/office/drawing/2014/main" id="{843DF42B-5E6A-409A-A205-0B59AE5FBD98}"/>
              </a:ext>
            </a:extLst>
          </p:cNvPr>
          <p:cNvSpPr>
            <a:spLocks noGrp="1"/>
          </p:cNvSpPr>
          <p:nvPr>
            <p:ph sz="half" idx="15"/>
          </p:nvPr>
        </p:nvSpPr>
        <p:spPr>
          <a:xfrm>
            <a:off x="8530301" y="1690689"/>
            <a:ext cx="3148965" cy="1922438"/>
          </a:xfrm>
        </p:spPr>
        <p:txBody>
          <a:bodyPr>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Content Placeholder 2">
            <a:extLst>
              <a:ext uri="{FF2B5EF4-FFF2-40B4-BE49-F238E27FC236}">
                <a16:creationId xmlns:a16="http://schemas.microsoft.com/office/drawing/2014/main" id="{9C7A202D-9C81-48E9-AC0B-E4DDE20AE14F}"/>
              </a:ext>
            </a:extLst>
          </p:cNvPr>
          <p:cNvSpPr>
            <a:spLocks noGrp="1"/>
          </p:cNvSpPr>
          <p:nvPr>
            <p:ph sz="half" idx="14"/>
          </p:nvPr>
        </p:nvSpPr>
        <p:spPr>
          <a:xfrm>
            <a:off x="4888689" y="1702826"/>
            <a:ext cx="3148965" cy="1922438"/>
          </a:xfrm>
        </p:spPr>
        <p:txBody>
          <a:bodyPr>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6">
            <a:extLst>
              <a:ext uri="{FF2B5EF4-FFF2-40B4-BE49-F238E27FC236}">
                <a16:creationId xmlns:a16="http://schemas.microsoft.com/office/drawing/2014/main" id="{4E60EB58-EF7E-435A-8B07-B5BCF3AF119F}"/>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
        <p:nvSpPr>
          <p:cNvPr id="2" name="Title 1">
            <a:extLst>
              <a:ext uri="{FF2B5EF4-FFF2-40B4-BE49-F238E27FC236}">
                <a16:creationId xmlns:a16="http://schemas.microsoft.com/office/drawing/2014/main" id="{E7F76098-6FA1-470A-BEF4-E4B0AC75E8FE}"/>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id="{4B647ABC-6745-43B6-8A64-6E191BD65CA2}"/>
              </a:ext>
            </a:extLst>
          </p:cNvPr>
          <p:cNvSpPr>
            <a:spLocks noGrp="1"/>
          </p:cNvSpPr>
          <p:nvPr>
            <p:ph sz="half" idx="1"/>
          </p:nvPr>
        </p:nvSpPr>
        <p:spPr>
          <a:xfrm>
            <a:off x="1337076" y="1702826"/>
            <a:ext cx="3148965" cy="1922438"/>
          </a:xfrm>
        </p:spPr>
        <p:txBody>
          <a:bodyPr>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a:extLst>
              <a:ext uri="{FF2B5EF4-FFF2-40B4-BE49-F238E27FC236}">
                <a16:creationId xmlns:a16="http://schemas.microsoft.com/office/drawing/2014/main" id="{47F57DE0-C032-4FCC-9006-09C2C328A665}"/>
              </a:ext>
            </a:extLst>
          </p:cNvPr>
          <p:cNvSpPr>
            <a:spLocks noGrp="1"/>
          </p:cNvSpPr>
          <p:nvPr>
            <p:ph type="dt" sz="half" idx="10"/>
          </p:nvPr>
        </p:nvSpPr>
        <p:spPr/>
        <p:txBody>
          <a:bodyPr/>
          <a:lstStyle/>
          <a:p>
            <a:fld id="{397CD216-73DE-4B96-8E1B-BB64D86142BB}" type="datetime1">
              <a:rPr lang="en-US" noProof="0" smtClean="0"/>
              <a:t>12/14/2023</a:t>
            </a:fld>
            <a:endParaRPr lang="en-US" noProof="0" dirty="0"/>
          </a:p>
        </p:txBody>
      </p:sp>
      <p:sp>
        <p:nvSpPr>
          <p:cNvPr id="6" name="Footer Placeholder 5">
            <a:extLst>
              <a:ext uri="{FF2B5EF4-FFF2-40B4-BE49-F238E27FC236}">
                <a16:creationId xmlns:a16="http://schemas.microsoft.com/office/drawing/2014/main" id="{90C776CB-2819-4488-9012-A6EA22079A47}"/>
              </a:ext>
            </a:extLst>
          </p:cNvPr>
          <p:cNvSpPr>
            <a:spLocks noGrp="1"/>
          </p:cNvSpPr>
          <p:nvPr>
            <p:ph type="ftr" sz="quarter" idx="11"/>
          </p:nvPr>
        </p:nvSpPr>
        <p:spPr/>
        <p:txBody>
          <a:bodyPr/>
          <a:lstStyle/>
          <a:p>
            <a:endParaRPr lang="en-US" noProof="0" dirty="0"/>
          </a:p>
        </p:txBody>
      </p:sp>
      <p:sp>
        <p:nvSpPr>
          <p:cNvPr id="25" name="Content Placeholder 2">
            <a:extLst>
              <a:ext uri="{FF2B5EF4-FFF2-40B4-BE49-F238E27FC236}">
                <a16:creationId xmlns:a16="http://schemas.microsoft.com/office/drawing/2014/main" id="{70506441-775A-4D93-ADE3-695C86D6699F}"/>
              </a:ext>
            </a:extLst>
          </p:cNvPr>
          <p:cNvSpPr>
            <a:spLocks noGrp="1"/>
          </p:cNvSpPr>
          <p:nvPr>
            <p:ph sz="half" idx="16"/>
          </p:nvPr>
        </p:nvSpPr>
        <p:spPr>
          <a:xfrm>
            <a:off x="8530301" y="3849456"/>
            <a:ext cx="3148965" cy="1922438"/>
          </a:xfrm>
        </p:spPr>
        <p:txBody>
          <a:bodyPr>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 name="Content Placeholder 2">
            <a:extLst>
              <a:ext uri="{FF2B5EF4-FFF2-40B4-BE49-F238E27FC236}">
                <a16:creationId xmlns:a16="http://schemas.microsoft.com/office/drawing/2014/main" id="{FA00A08C-FA2D-44B5-9451-63F193A3E7B3}"/>
              </a:ext>
            </a:extLst>
          </p:cNvPr>
          <p:cNvSpPr>
            <a:spLocks noGrp="1"/>
          </p:cNvSpPr>
          <p:nvPr>
            <p:ph sz="half" idx="17"/>
          </p:nvPr>
        </p:nvSpPr>
        <p:spPr>
          <a:xfrm>
            <a:off x="4888689" y="3849456"/>
            <a:ext cx="3148965" cy="1922438"/>
          </a:xfrm>
        </p:spPr>
        <p:txBody>
          <a:bodyPr>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 name="Content Placeholder 2">
            <a:extLst>
              <a:ext uri="{FF2B5EF4-FFF2-40B4-BE49-F238E27FC236}">
                <a16:creationId xmlns:a16="http://schemas.microsoft.com/office/drawing/2014/main" id="{6A8F9540-8D26-4ADA-88E6-B9A742232C2D}"/>
              </a:ext>
            </a:extLst>
          </p:cNvPr>
          <p:cNvSpPr>
            <a:spLocks noGrp="1"/>
          </p:cNvSpPr>
          <p:nvPr>
            <p:ph sz="half" idx="18"/>
          </p:nvPr>
        </p:nvSpPr>
        <p:spPr>
          <a:xfrm>
            <a:off x="1337076" y="3849456"/>
            <a:ext cx="3148965" cy="1922438"/>
          </a:xfrm>
        </p:spPr>
        <p:txBody>
          <a:bodyPr>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 name="Picture Placeholder 28">
            <a:extLst>
              <a:ext uri="{FF2B5EF4-FFF2-40B4-BE49-F238E27FC236}">
                <a16:creationId xmlns:a16="http://schemas.microsoft.com/office/drawing/2014/main" id="{3D7801BA-80A8-4F2C-90C8-155E6210A852}"/>
              </a:ext>
            </a:extLst>
          </p:cNvPr>
          <p:cNvSpPr>
            <a:spLocks noGrp="1"/>
          </p:cNvSpPr>
          <p:nvPr>
            <p:ph type="pic" sz="quarter" idx="19"/>
          </p:nvPr>
        </p:nvSpPr>
        <p:spPr>
          <a:xfrm>
            <a:off x="947634" y="1679576"/>
            <a:ext cx="376237" cy="376237"/>
          </a:xfrm>
        </p:spPr>
        <p:txBody>
          <a:bodyPr>
            <a:normAutofit/>
          </a:bodyPr>
          <a:lstStyle>
            <a:lvl1pPr marL="0" indent="0" algn="ctr">
              <a:buNone/>
              <a:defRPr sz="400"/>
            </a:lvl1pPr>
          </a:lstStyle>
          <a:p>
            <a:r>
              <a:rPr lang="en-US" noProof="0"/>
              <a:t>Click icon to add picture</a:t>
            </a:r>
            <a:endParaRPr lang="en-US" noProof="0" dirty="0"/>
          </a:p>
        </p:txBody>
      </p:sp>
      <p:sp>
        <p:nvSpPr>
          <p:cNvPr id="30" name="Picture Placeholder 28">
            <a:extLst>
              <a:ext uri="{FF2B5EF4-FFF2-40B4-BE49-F238E27FC236}">
                <a16:creationId xmlns:a16="http://schemas.microsoft.com/office/drawing/2014/main" id="{99C7ED62-8CE2-417B-9E03-DB47D419110B}"/>
              </a:ext>
            </a:extLst>
          </p:cNvPr>
          <p:cNvSpPr>
            <a:spLocks noGrp="1"/>
          </p:cNvSpPr>
          <p:nvPr>
            <p:ph type="pic" sz="quarter" idx="20"/>
          </p:nvPr>
        </p:nvSpPr>
        <p:spPr>
          <a:xfrm>
            <a:off x="4499246" y="1679576"/>
            <a:ext cx="376237" cy="376237"/>
          </a:xfrm>
        </p:spPr>
        <p:txBody>
          <a:bodyPr>
            <a:normAutofit/>
          </a:bodyPr>
          <a:lstStyle>
            <a:lvl1pPr marL="0" indent="0" algn="ctr">
              <a:buNone/>
              <a:defRPr sz="400"/>
            </a:lvl1pPr>
          </a:lstStyle>
          <a:p>
            <a:r>
              <a:rPr lang="en-US" noProof="0"/>
              <a:t>Click icon to add picture</a:t>
            </a:r>
            <a:endParaRPr lang="en-US" noProof="0" dirty="0"/>
          </a:p>
        </p:txBody>
      </p:sp>
      <p:sp>
        <p:nvSpPr>
          <p:cNvPr id="31" name="Picture Placeholder 28">
            <a:extLst>
              <a:ext uri="{FF2B5EF4-FFF2-40B4-BE49-F238E27FC236}">
                <a16:creationId xmlns:a16="http://schemas.microsoft.com/office/drawing/2014/main" id="{96383197-4013-4D5E-BF47-64BD2386A4D6}"/>
              </a:ext>
            </a:extLst>
          </p:cNvPr>
          <p:cNvSpPr>
            <a:spLocks noGrp="1"/>
          </p:cNvSpPr>
          <p:nvPr>
            <p:ph type="pic" sz="quarter" idx="21"/>
          </p:nvPr>
        </p:nvSpPr>
        <p:spPr>
          <a:xfrm>
            <a:off x="8126282" y="1679576"/>
            <a:ext cx="376237" cy="376237"/>
          </a:xfrm>
        </p:spPr>
        <p:txBody>
          <a:bodyPr>
            <a:normAutofit/>
          </a:bodyPr>
          <a:lstStyle>
            <a:lvl1pPr marL="0" indent="0" algn="ctr">
              <a:buNone/>
              <a:defRPr sz="400"/>
            </a:lvl1pPr>
          </a:lstStyle>
          <a:p>
            <a:r>
              <a:rPr lang="en-US" noProof="0"/>
              <a:t>Click icon to add picture</a:t>
            </a:r>
            <a:endParaRPr lang="en-US" noProof="0" dirty="0"/>
          </a:p>
        </p:txBody>
      </p:sp>
      <p:sp>
        <p:nvSpPr>
          <p:cNvPr id="32" name="Picture Placeholder 28">
            <a:extLst>
              <a:ext uri="{FF2B5EF4-FFF2-40B4-BE49-F238E27FC236}">
                <a16:creationId xmlns:a16="http://schemas.microsoft.com/office/drawing/2014/main" id="{B2568099-B430-4F70-A248-1840860FFEED}"/>
              </a:ext>
            </a:extLst>
          </p:cNvPr>
          <p:cNvSpPr>
            <a:spLocks noGrp="1"/>
          </p:cNvSpPr>
          <p:nvPr>
            <p:ph type="pic" sz="quarter" idx="22"/>
          </p:nvPr>
        </p:nvSpPr>
        <p:spPr>
          <a:xfrm>
            <a:off x="947634" y="3792079"/>
            <a:ext cx="376237" cy="376237"/>
          </a:xfrm>
        </p:spPr>
        <p:txBody>
          <a:bodyPr>
            <a:normAutofit/>
          </a:bodyPr>
          <a:lstStyle>
            <a:lvl1pPr marL="0" indent="0" algn="ctr">
              <a:buNone/>
              <a:defRPr sz="400"/>
            </a:lvl1pPr>
          </a:lstStyle>
          <a:p>
            <a:r>
              <a:rPr lang="en-US" noProof="0"/>
              <a:t>Click icon to add picture</a:t>
            </a:r>
            <a:endParaRPr lang="en-US" noProof="0" dirty="0"/>
          </a:p>
        </p:txBody>
      </p:sp>
      <p:sp>
        <p:nvSpPr>
          <p:cNvPr id="33" name="Picture Placeholder 28">
            <a:extLst>
              <a:ext uri="{FF2B5EF4-FFF2-40B4-BE49-F238E27FC236}">
                <a16:creationId xmlns:a16="http://schemas.microsoft.com/office/drawing/2014/main" id="{82A0F640-3653-4074-BEAA-B09FF6E0B391}"/>
              </a:ext>
            </a:extLst>
          </p:cNvPr>
          <p:cNvSpPr>
            <a:spLocks noGrp="1"/>
          </p:cNvSpPr>
          <p:nvPr>
            <p:ph type="pic" sz="quarter" idx="23"/>
          </p:nvPr>
        </p:nvSpPr>
        <p:spPr>
          <a:xfrm>
            <a:off x="4499246" y="3792079"/>
            <a:ext cx="376237" cy="376237"/>
          </a:xfrm>
        </p:spPr>
        <p:txBody>
          <a:bodyPr>
            <a:normAutofit/>
          </a:bodyPr>
          <a:lstStyle>
            <a:lvl1pPr marL="0" indent="0" algn="ctr">
              <a:buNone/>
              <a:defRPr sz="400"/>
            </a:lvl1pPr>
          </a:lstStyle>
          <a:p>
            <a:r>
              <a:rPr lang="en-US" noProof="0"/>
              <a:t>Click icon to add picture</a:t>
            </a:r>
            <a:endParaRPr lang="en-US" noProof="0" dirty="0"/>
          </a:p>
        </p:txBody>
      </p:sp>
      <p:sp>
        <p:nvSpPr>
          <p:cNvPr id="34" name="Picture Placeholder 28">
            <a:extLst>
              <a:ext uri="{FF2B5EF4-FFF2-40B4-BE49-F238E27FC236}">
                <a16:creationId xmlns:a16="http://schemas.microsoft.com/office/drawing/2014/main" id="{1723BD4F-261F-418F-B763-09039D2CA7B6}"/>
              </a:ext>
            </a:extLst>
          </p:cNvPr>
          <p:cNvSpPr>
            <a:spLocks noGrp="1"/>
          </p:cNvSpPr>
          <p:nvPr>
            <p:ph type="pic" sz="quarter" idx="24"/>
          </p:nvPr>
        </p:nvSpPr>
        <p:spPr>
          <a:xfrm>
            <a:off x="8126282" y="3792079"/>
            <a:ext cx="376237" cy="376237"/>
          </a:xfrm>
        </p:spPr>
        <p:txBody>
          <a:bodyPr>
            <a:normAutofit/>
          </a:bodyPr>
          <a:lstStyle>
            <a:lvl1pPr marL="0" indent="0" algn="ctr">
              <a:buNone/>
              <a:defRPr sz="400"/>
            </a:lvl1pPr>
          </a:lstStyle>
          <a:p>
            <a:r>
              <a:rPr lang="en-US" noProof="0"/>
              <a:t>Click icon to add picture</a:t>
            </a:r>
            <a:endParaRPr lang="en-US" noProof="0" dirty="0"/>
          </a:p>
        </p:txBody>
      </p:sp>
    </p:spTree>
    <p:extLst>
      <p:ext uri="{BB962C8B-B14F-4D97-AF65-F5344CB8AC3E}">
        <p14:creationId xmlns:p14="http://schemas.microsoft.com/office/powerpoint/2010/main" val="2667104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11141-A77D-4E0E-8CAF-4CD3B279937B}"/>
              </a:ext>
            </a:extLst>
          </p:cNvPr>
          <p:cNvSpPr>
            <a:spLocks noGrp="1"/>
          </p:cNvSpPr>
          <p:nvPr>
            <p:ph type="title"/>
          </p:nvPr>
        </p:nvSpPr>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017EFDE0-5A54-402A-B0C3-6BC0BB739C25}"/>
              </a:ext>
            </a:extLst>
          </p:cNvPr>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8A2825AD-4585-4E37-A076-3D0070C9300C}"/>
              </a:ext>
            </a:extLst>
          </p:cNvPr>
          <p:cNvSpPr>
            <a:spLocks noGrp="1"/>
          </p:cNvSpPr>
          <p:nvPr>
            <p:ph type="dt" sz="half" idx="10"/>
          </p:nvPr>
        </p:nvSpPr>
        <p:spPr/>
        <p:txBody>
          <a:bodyPr/>
          <a:lstStyle/>
          <a:p>
            <a:fld id="{0312561F-7E45-400C-8758-912CDFE9410A}" type="datetime1">
              <a:rPr lang="en-US" noProof="0" smtClean="0"/>
              <a:t>12/14/2023</a:t>
            </a:fld>
            <a:endParaRPr lang="en-US" noProof="0" dirty="0"/>
          </a:p>
        </p:txBody>
      </p:sp>
      <p:sp>
        <p:nvSpPr>
          <p:cNvPr id="5" name="Footer Placeholder 4">
            <a:extLst>
              <a:ext uri="{FF2B5EF4-FFF2-40B4-BE49-F238E27FC236}">
                <a16:creationId xmlns:a16="http://schemas.microsoft.com/office/drawing/2014/main" id="{512064AD-EDC3-4B13-8CD6-49EB60099ED4}"/>
              </a:ext>
            </a:extLst>
          </p:cNvPr>
          <p:cNvSpPr>
            <a:spLocks noGrp="1"/>
          </p:cNvSpPr>
          <p:nvPr>
            <p:ph type="ftr" sz="quarter" idx="11"/>
          </p:nvPr>
        </p:nvSpPr>
        <p:spPr/>
        <p:txBody>
          <a:bodyPr/>
          <a:lstStyle/>
          <a:p>
            <a:endParaRPr lang="en-US" noProof="0" dirty="0"/>
          </a:p>
        </p:txBody>
      </p:sp>
      <p:sp>
        <p:nvSpPr>
          <p:cNvPr id="6" name="Slide Number Placeholder 5">
            <a:extLst>
              <a:ext uri="{FF2B5EF4-FFF2-40B4-BE49-F238E27FC236}">
                <a16:creationId xmlns:a16="http://schemas.microsoft.com/office/drawing/2014/main" id="{7890FD1E-16F6-49B1-A938-8CE601ED7AFC}"/>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Tree>
    <p:extLst>
      <p:ext uri="{BB962C8B-B14F-4D97-AF65-F5344CB8AC3E}">
        <p14:creationId xmlns:p14="http://schemas.microsoft.com/office/powerpoint/2010/main" val="3325465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FA988-92AD-48D7-890A-AA0540961DE2}"/>
              </a:ext>
            </a:extLst>
          </p:cNvPr>
          <p:cNvSpPr>
            <a:spLocks noGrp="1"/>
          </p:cNvSpPr>
          <p:nvPr>
            <p:ph type="title"/>
          </p:nvPr>
        </p:nvSpPr>
        <p:spPr>
          <a:xfrm>
            <a:off x="831850" y="1709738"/>
            <a:ext cx="10515600" cy="2852737"/>
          </a:xfrm>
        </p:spPr>
        <p:txBody>
          <a:bodyPr anchor="b"/>
          <a:lstStyle>
            <a:lvl1pPr>
              <a:defRPr sz="6000"/>
            </a:lvl1pPr>
          </a:lstStyle>
          <a:p>
            <a:r>
              <a:rPr lang="en-US" noProof="0"/>
              <a:t>Click to edit Master title style</a:t>
            </a:r>
          </a:p>
        </p:txBody>
      </p:sp>
      <p:sp>
        <p:nvSpPr>
          <p:cNvPr id="3" name="Text Placeholder 2">
            <a:extLst>
              <a:ext uri="{FF2B5EF4-FFF2-40B4-BE49-F238E27FC236}">
                <a16:creationId xmlns:a16="http://schemas.microsoft.com/office/drawing/2014/main" id="{EAA999FA-A189-41DB-9CFC-D1356C5343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4" name="Date Placeholder 3">
            <a:extLst>
              <a:ext uri="{FF2B5EF4-FFF2-40B4-BE49-F238E27FC236}">
                <a16:creationId xmlns:a16="http://schemas.microsoft.com/office/drawing/2014/main" id="{B24D83DC-20E7-4B71-9794-36FC33B1BA03}"/>
              </a:ext>
            </a:extLst>
          </p:cNvPr>
          <p:cNvSpPr>
            <a:spLocks noGrp="1"/>
          </p:cNvSpPr>
          <p:nvPr>
            <p:ph type="dt" sz="half" idx="10"/>
          </p:nvPr>
        </p:nvSpPr>
        <p:spPr/>
        <p:txBody>
          <a:bodyPr/>
          <a:lstStyle/>
          <a:p>
            <a:fld id="{85E24BC7-4CDB-41D7-81AF-9CE8473FF4B8}" type="datetime1">
              <a:rPr lang="en-US" noProof="0" smtClean="0"/>
              <a:t>12/14/2023</a:t>
            </a:fld>
            <a:endParaRPr lang="en-US" noProof="0" dirty="0"/>
          </a:p>
        </p:txBody>
      </p:sp>
      <p:sp>
        <p:nvSpPr>
          <p:cNvPr id="5" name="Footer Placeholder 4">
            <a:extLst>
              <a:ext uri="{FF2B5EF4-FFF2-40B4-BE49-F238E27FC236}">
                <a16:creationId xmlns:a16="http://schemas.microsoft.com/office/drawing/2014/main" id="{44E7D103-1290-4592-B37C-19C9C9DBEAE4}"/>
              </a:ext>
            </a:extLst>
          </p:cNvPr>
          <p:cNvSpPr>
            <a:spLocks noGrp="1"/>
          </p:cNvSpPr>
          <p:nvPr>
            <p:ph type="ftr" sz="quarter" idx="11"/>
          </p:nvPr>
        </p:nvSpPr>
        <p:spPr/>
        <p:txBody>
          <a:bodyPr/>
          <a:lstStyle/>
          <a:p>
            <a:endParaRPr lang="en-US" noProof="0" dirty="0"/>
          </a:p>
        </p:txBody>
      </p:sp>
      <p:sp>
        <p:nvSpPr>
          <p:cNvPr id="6" name="Slide Number Placeholder 5">
            <a:extLst>
              <a:ext uri="{FF2B5EF4-FFF2-40B4-BE49-F238E27FC236}">
                <a16:creationId xmlns:a16="http://schemas.microsoft.com/office/drawing/2014/main" id="{15955B1B-4A5C-42C7-99A5-B8217736F178}"/>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Tree>
    <p:extLst>
      <p:ext uri="{BB962C8B-B14F-4D97-AF65-F5344CB8AC3E}">
        <p14:creationId xmlns:p14="http://schemas.microsoft.com/office/powerpoint/2010/main" val="1933201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E60EB58-EF7E-435A-8B07-B5BCF3AF119F}"/>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
        <p:nvSpPr>
          <p:cNvPr id="2" name="Title 1">
            <a:extLst>
              <a:ext uri="{FF2B5EF4-FFF2-40B4-BE49-F238E27FC236}">
                <a16:creationId xmlns:a16="http://schemas.microsoft.com/office/drawing/2014/main" id="{E7F76098-6FA1-470A-BEF4-E4B0AC75E8FE}"/>
              </a:ext>
            </a:extLst>
          </p:cNvPr>
          <p:cNvSpPr>
            <a:spLocks noGrp="1"/>
          </p:cNvSpPr>
          <p:nvPr>
            <p:ph type="title"/>
          </p:nvPr>
        </p:nvSpPr>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4B647ABC-6745-43B6-8A64-6E191BD65CA2}"/>
              </a:ext>
            </a:extLst>
          </p:cNvPr>
          <p:cNvSpPr>
            <a:spLocks noGrp="1"/>
          </p:cNvSpPr>
          <p:nvPr>
            <p:ph sz="half" idx="1"/>
          </p:nvPr>
        </p:nvSpPr>
        <p:spPr>
          <a:xfrm>
            <a:off x="838200" y="1825625"/>
            <a:ext cx="5181600"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a:extLst>
              <a:ext uri="{FF2B5EF4-FFF2-40B4-BE49-F238E27FC236}">
                <a16:creationId xmlns:a16="http://schemas.microsoft.com/office/drawing/2014/main" id="{E4387105-2538-4216-9A7E-445FA092F960}"/>
              </a:ext>
            </a:extLst>
          </p:cNvPr>
          <p:cNvSpPr>
            <a:spLocks noGrp="1"/>
          </p:cNvSpPr>
          <p:nvPr>
            <p:ph sz="half" idx="2"/>
          </p:nvPr>
        </p:nvSpPr>
        <p:spPr>
          <a:xfrm>
            <a:off x="6172200" y="1825625"/>
            <a:ext cx="5181600"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a:extLst>
              <a:ext uri="{FF2B5EF4-FFF2-40B4-BE49-F238E27FC236}">
                <a16:creationId xmlns:a16="http://schemas.microsoft.com/office/drawing/2014/main" id="{47F57DE0-C032-4FCC-9006-09C2C328A665}"/>
              </a:ext>
            </a:extLst>
          </p:cNvPr>
          <p:cNvSpPr>
            <a:spLocks noGrp="1"/>
          </p:cNvSpPr>
          <p:nvPr>
            <p:ph type="dt" sz="half" idx="10"/>
          </p:nvPr>
        </p:nvSpPr>
        <p:spPr/>
        <p:txBody>
          <a:bodyPr/>
          <a:lstStyle/>
          <a:p>
            <a:fld id="{397CD216-73DE-4B96-8E1B-BB64D86142BB}" type="datetime1">
              <a:rPr lang="en-US" noProof="0" smtClean="0"/>
              <a:t>12/14/2023</a:t>
            </a:fld>
            <a:endParaRPr lang="en-US" noProof="0" dirty="0"/>
          </a:p>
        </p:txBody>
      </p:sp>
      <p:sp>
        <p:nvSpPr>
          <p:cNvPr id="6" name="Footer Placeholder 5">
            <a:extLst>
              <a:ext uri="{FF2B5EF4-FFF2-40B4-BE49-F238E27FC236}">
                <a16:creationId xmlns:a16="http://schemas.microsoft.com/office/drawing/2014/main" id="{90C776CB-2819-4488-9012-A6EA22079A47}"/>
              </a:ext>
            </a:extLst>
          </p:cNvPr>
          <p:cNvSpPr>
            <a:spLocks noGrp="1"/>
          </p:cNvSpPr>
          <p:nvPr>
            <p:ph type="ftr" sz="quarter" idx="11"/>
          </p:nvPr>
        </p:nvSpPr>
        <p:spPr/>
        <p:txBody>
          <a:bodyPr/>
          <a:lstStyle/>
          <a:p>
            <a:endParaRPr lang="en-US" noProof="0" dirty="0"/>
          </a:p>
        </p:txBody>
      </p:sp>
    </p:spTree>
    <p:extLst>
      <p:ext uri="{BB962C8B-B14F-4D97-AF65-F5344CB8AC3E}">
        <p14:creationId xmlns:p14="http://schemas.microsoft.com/office/powerpoint/2010/main" val="1325036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3C73-1D0F-45F9-A7E4-E9D24EAFDE3D}"/>
              </a:ext>
            </a:extLst>
          </p:cNvPr>
          <p:cNvSpPr>
            <a:spLocks noGrp="1"/>
          </p:cNvSpPr>
          <p:nvPr>
            <p:ph type="title"/>
          </p:nvPr>
        </p:nvSpPr>
        <p:spPr>
          <a:xfrm>
            <a:off x="839788" y="365125"/>
            <a:ext cx="10515600" cy="1325563"/>
          </a:xfrm>
        </p:spPr>
        <p:txBody>
          <a:bodyPr/>
          <a:lstStyle/>
          <a:p>
            <a:r>
              <a:rPr lang="en-US" noProof="0"/>
              <a:t>Click to edit Master title style</a:t>
            </a:r>
          </a:p>
        </p:txBody>
      </p:sp>
      <p:sp>
        <p:nvSpPr>
          <p:cNvPr id="3" name="Text Placeholder 2">
            <a:extLst>
              <a:ext uri="{FF2B5EF4-FFF2-40B4-BE49-F238E27FC236}">
                <a16:creationId xmlns:a16="http://schemas.microsoft.com/office/drawing/2014/main" id="{D3B88E76-F6AB-4621-A9A6-20A81C5A3F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a:extLst>
              <a:ext uri="{FF2B5EF4-FFF2-40B4-BE49-F238E27FC236}">
                <a16:creationId xmlns:a16="http://schemas.microsoft.com/office/drawing/2014/main" id="{6A313FB9-6D6C-4F61-9E7A-76E686D06C25}"/>
              </a:ext>
            </a:extLst>
          </p:cNvPr>
          <p:cNvSpPr>
            <a:spLocks noGrp="1"/>
          </p:cNvSpPr>
          <p:nvPr>
            <p:ph sz="half" idx="2"/>
          </p:nvPr>
        </p:nvSpPr>
        <p:spPr>
          <a:xfrm>
            <a:off x="839788" y="2505075"/>
            <a:ext cx="5157787"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2A93A737-E48B-4909-BE04-F55B581032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a:extLst>
              <a:ext uri="{FF2B5EF4-FFF2-40B4-BE49-F238E27FC236}">
                <a16:creationId xmlns:a16="http://schemas.microsoft.com/office/drawing/2014/main" id="{D8F9958C-DB5F-444E-ACE8-73F5E0CA67F1}"/>
              </a:ext>
            </a:extLst>
          </p:cNvPr>
          <p:cNvSpPr>
            <a:spLocks noGrp="1"/>
          </p:cNvSpPr>
          <p:nvPr>
            <p:ph sz="quarter" idx="4"/>
          </p:nvPr>
        </p:nvSpPr>
        <p:spPr>
          <a:xfrm>
            <a:off x="6172200" y="2505075"/>
            <a:ext cx="5183188"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a:extLst>
              <a:ext uri="{FF2B5EF4-FFF2-40B4-BE49-F238E27FC236}">
                <a16:creationId xmlns:a16="http://schemas.microsoft.com/office/drawing/2014/main" id="{11D097D1-3052-4C1F-B573-CA25FFF6CCB5}"/>
              </a:ext>
            </a:extLst>
          </p:cNvPr>
          <p:cNvSpPr>
            <a:spLocks noGrp="1"/>
          </p:cNvSpPr>
          <p:nvPr>
            <p:ph type="dt" sz="half" idx="10"/>
          </p:nvPr>
        </p:nvSpPr>
        <p:spPr/>
        <p:txBody>
          <a:bodyPr/>
          <a:lstStyle/>
          <a:p>
            <a:fld id="{C6A5CD8C-7FEF-4E71-8EB9-D3BA6E2E3E9E}" type="datetime1">
              <a:rPr lang="en-US" noProof="0" smtClean="0"/>
              <a:t>12/14/2023</a:t>
            </a:fld>
            <a:endParaRPr lang="en-US" noProof="0" dirty="0"/>
          </a:p>
        </p:txBody>
      </p:sp>
      <p:sp>
        <p:nvSpPr>
          <p:cNvPr id="8" name="Footer Placeholder 7">
            <a:extLst>
              <a:ext uri="{FF2B5EF4-FFF2-40B4-BE49-F238E27FC236}">
                <a16:creationId xmlns:a16="http://schemas.microsoft.com/office/drawing/2014/main" id="{F2607AC3-2220-4DDA-A22A-C404538FE48E}"/>
              </a:ext>
            </a:extLst>
          </p:cNvPr>
          <p:cNvSpPr>
            <a:spLocks noGrp="1"/>
          </p:cNvSpPr>
          <p:nvPr>
            <p:ph type="ftr" sz="quarter" idx="11"/>
          </p:nvPr>
        </p:nvSpPr>
        <p:spPr/>
        <p:txBody>
          <a:bodyPr/>
          <a:lstStyle/>
          <a:p>
            <a:endParaRPr lang="en-US" noProof="0" dirty="0"/>
          </a:p>
        </p:txBody>
      </p:sp>
      <p:sp>
        <p:nvSpPr>
          <p:cNvPr id="9" name="Slide Number Placeholder 8">
            <a:extLst>
              <a:ext uri="{FF2B5EF4-FFF2-40B4-BE49-F238E27FC236}">
                <a16:creationId xmlns:a16="http://schemas.microsoft.com/office/drawing/2014/main" id="{6FD8DEB3-F122-4B42-9E12-F61189B878B2}"/>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Tree>
    <p:extLst>
      <p:ext uri="{BB962C8B-B14F-4D97-AF65-F5344CB8AC3E}">
        <p14:creationId xmlns:p14="http://schemas.microsoft.com/office/powerpoint/2010/main" val="4032769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89EF5-3FD9-4423-A9E8-B67B4E902E9B}"/>
              </a:ext>
            </a:extLst>
          </p:cNvPr>
          <p:cNvSpPr>
            <a:spLocks noGrp="1"/>
          </p:cNvSpPr>
          <p:nvPr>
            <p:ph type="title"/>
          </p:nvPr>
        </p:nvSpPr>
        <p:spPr/>
        <p:txBody>
          <a:bodyPr/>
          <a:lstStyle/>
          <a:p>
            <a:r>
              <a:rPr lang="en-US" noProof="0"/>
              <a:t>Click to edit Master title style</a:t>
            </a:r>
          </a:p>
        </p:txBody>
      </p:sp>
      <p:sp>
        <p:nvSpPr>
          <p:cNvPr id="3" name="Date Placeholder 2">
            <a:extLst>
              <a:ext uri="{FF2B5EF4-FFF2-40B4-BE49-F238E27FC236}">
                <a16:creationId xmlns:a16="http://schemas.microsoft.com/office/drawing/2014/main" id="{030D7191-31B4-440E-A4E9-F412FA55824C}"/>
              </a:ext>
            </a:extLst>
          </p:cNvPr>
          <p:cNvSpPr>
            <a:spLocks noGrp="1"/>
          </p:cNvSpPr>
          <p:nvPr>
            <p:ph type="dt" sz="half" idx="10"/>
          </p:nvPr>
        </p:nvSpPr>
        <p:spPr/>
        <p:txBody>
          <a:bodyPr/>
          <a:lstStyle/>
          <a:p>
            <a:fld id="{4BE4379E-9B58-41EA-B928-5B1C8436A60E}" type="datetime1">
              <a:rPr lang="en-US" noProof="0" smtClean="0"/>
              <a:t>12/14/2023</a:t>
            </a:fld>
            <a:endParaRPr lang="en-US" noProof="0" dirty="0"/>
          </a:p>
        </p:txBody>
      </p:sp>
      <p:sp>
        <p:nvSpPr>
          <p:cNvPr id="4" name="Footer Placeholder 3">
            <a:extLst>
              <a:ext uri="{FF2B5EF4-FFF2-40B4-BE49-F238E27FC236}">
                <a16:creationId xmlns:a16="http://schemas.microsoft.com/office/drawing/2014/main" id="{8EC85CB6-0880-4BF0-8E98-291E70C71377}"/>
              </a:ext>
            </a:extLst>
          </p:cNvPr>
          <p:cNvSpPr>
            <a:spLocks noGrp="1"/>
          </p:cNvSpPr>
          <p:nvPr>
            <p:ph type="ftr" sz="quarter" idx="11"/>
          </p:nvPr>
        </p:nvSpPr>
        <p:spPr/>
        <p:txBody>
          <a:bodyPr/>
          <a:lstStyle/>
          <a:p>
            <a:endParaRPr lang="en-US" noProof="0" dirty="0"/>
          </a:p>
        </p:txBody>
      </p:sp>
      <p:sp>
        <p:nvSpPr>
          <p:cNvPr id="5" name="Slide Number Placeholder 4">
            <a:extLst>
              <a:ext uri="{FF2B5EF4-FFF2-40B4-BE49-F238E27FC236}">
                <a16:creationId xmlns:a16="http://schemas.microsoft.com/office/drawing/2014/main" id="{BE4A5E74-F26F-4C7A-BED1-6EE66C0B3A54}"/>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Tree>
    <p:extLst>
      <p:ext uri="{BB962C8B-B14F-4D97-AF65-F5344CB8AC3E}">
        <p14:creationId xmlns:p14="http://schemas.microsoft.com/office/powerpoint/2010/main" val="369190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55C546-684A-45B9-8890-66DC55DF7D06}"/>
              </a:ext>
            </a:extLst>
          </p:cNvPr>
          <p:cNvSpPr>
            <a:spLocks noGrp="1"/>
          </p:cNvSpPr>
          <p:nvPr>
            <p:ph type="dt" sz="half" idx="10"/>
          </p:nvPr>
        </p:nvSpPr>
        <p:spPr/>
        <p:txBody>
          <a:bodyPr/>
          <a:lstStyle/>
          <a:p>
            <a:fld id="{40B0A371-51FE-4D99-BD87-6A650FCE519D}" type="datetime1">
              <a:rPr lang="en-US" noProof="0" smtClean="0"/>
              <a:t>12/14/2023</a:t>
            </a:fld>
            <a:endParaRPr lang="en-US" noProof="0" dirty="0"/>
          </a:p>
        </p:txBody>
      </p:sp>
      <p:sp>
        <p:nvSpPr>
          <p:cNvPr id="3" name="Footer Placeholder 2">
            <a:extLst>
              <a:ext uri="{FF2B5EF4-FFF2-40B4-BE49-F238E27FC236}">
                <a16:creationId xmlns:a16="http://schemas.microsoft.com/office/drawing/2014/main" id="{4543EBDF-D696-42F7-B962-56F5FEE120CC}"/>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6789D77E-1675-4F9D-9113-B274CB0E87FA}"/>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Tree>
    <p:extLst>
      <p:ext uri="{BB962C8B-B14F-4D97-AF65-F5344CB8AC3E}">
        <p14:creationId xmlns:p14="http://schemas.microsoft.com/office/powerpoint/2010/main" val="274602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E9C90-06AB-49B5-9970-F5791DE93A41}"/>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3" name="Content Placeholder 2">
            <a:extLst>
              <a:ext uri="{FF2B5EF4-FFF2-40B4-BE49-F238E27FC236}">
                <a16:creationId xmlns:a16="http://schemas.microsoft.com/office/drawing/2014/main" id="{EFFB0071-932D-4CA0-92FB-A6E75AC855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a:extLst>
              <a:ext uri="{FF2B5EF4-FFF2-40B4-BE49-F238E27FC236}">
                <a16:creationId xmlns:a16="http://schemas.microsoft.com/office/drawing/2014/main" id="{71C8D9F5-8B70-4BDD-9CB5-BBF87CF553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a:extLst>
              <a:ext uri="{FF2B5EF4-FFF2-40B4-BE49-F238E27FC236}">
                <a16:creationId xmlns:a16="http://schemas.microsoft.com/office/drawing/2014/main" id="{7989DE91-7A80-4682-9D32-2CD41DEFB7B2}"/>
              </a:ext>
            </a:extLst>
          </p:cNvPr>
          <p:cNvSpPr>
            <a:spLocks noGrp="1"/>
          </p:cNvSpPr>
          <p:nvPr>
            <p:ph type="dt" sz="half" idx="10"/>
          </p:nvPr>
        </p:nvSpPr>
        <p:spPr/>
        <p:txBody>
          <a:bodyPr/>
          <a:lstStyle/>
          <a:p>
            <a:fld id="{5FCF8CFF-A1C0-4B6C-AA8D-BE72CB14468D}" type="datetime1">
              <a:rPr lang="en-US" noProof="0" smtClean="0"/>
              <a:t>12/14/2023</a:t>
            </a:fld>
            <a:endParaRPr lang="en-US" noProof="0" dirty="0"/>
          </a:p>
        </p:txBody>
      </p:sp>
      <p:sp>
        <p:nvSpPr>
          <p:cNvPr id="6" name="Footer Placeholder 5">
            <a:extLst>
              <a:ext uri="{FF2B5EF4-FFF2-40B4-BE49-F238E27FC236}">
                <a16:creationId xmlns:a16="http://schemas.microsoft.com/office/drawing/2014/main" id="{7B9E2482-2E7D-4868-95A7-4A55B40FECE1}"/>
              </a:ext>
            </a:extLst>
          </p:cNvPr>
          <p:cNvSpPr>
            <a:spLocks noGrp="1"/>
          </p:cNvSpPr>
          <p:nvPr>
            <p:ph type="ftr" sz="quarter" idx="11"/>
          </p:nvPr>
        </p:nvSpPr>
        <p:spPr/>
        <p:txBody>
          <a:bodyPr/>
          <a:lstStyle/>
          <a:p>
            <a:endParaRPr lang="en-US" noProof="0" dirty="0"/>
          </a:p>
        </p:txBody>
      </p:sp>
      <p:sp>
        <p:nvSpPr>
          <p:cNvPr id="7" name="Slide Number Placeholder 6">
            <a:extLst>
              <a:ext uri="{FF2B5EF4-FFF2-40B4-BE49-F238E27FC236}">
                <a16:creationId xmlns:a16="http://schemas.microsoft.com/office/drawing/2014/main" id="{1F4E84CF-C3E5-4475-84C7-21CBAC064B74}"/>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Tree>
    <p:extLst>
      <p:ext uri="{BB962C8B-B14F-4D97-AF65-F5344CB8AC3E}">
        <p14:creationId xmlns:p14="http://schemas.microsoft.com/office/powerpoint/2010/main" val="2962625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0E0AA-5363-4861-AB6B-0E4D34D74B92}"/>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3" name="Picture Placeholder 2">
            <a:extLst>
              <a:ext uri="{FF2B5EF4-FFF2-40B4-BE49-F238E27FC236}">
                <a16:creationId xmlns:a16="http://schemas.microsoft.com/office/drawing/2014/main" id="{8D44B7CE-2038-4CCA-AA8A-D03DE5FD95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4" name="Text Placeholder 3">
            <a:extLst>
              <a:ext uri="{FF2B5EF4-FFF2-40B4-BE49-F238E27FC236}">
                <a16:creationId xmlns:a16="http://schemas.microsoft.com/office/drawing/2014/main" id="{EA79774D-36EB-4201-B1AC-922DD2E066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a:extLst>
              <a:ext uri="{FF2B5EF4-FFF2-40B4-BE49-F238E27FC236}">
                <a16:creationId xmlns:a16="http://schemas.microsoft.com/office/drawing/2014/main" id="{CAD1E234-1CB2-41A0-B40D-7E7F160CBA11}"/>
              </a:ext>
            </a:extLst>
          </p:cNvPr>
          <p:cNvSpPr>
            <a:spLocks noGrp="1"/>
          </p:cNvSpPr>
          <p:nvPr>
            <p:ph type="dt" sz="half" idx="10"/>
          </p:nvPr>
        </p:nvSpPr>
        <p:spPr/>
        <p:txBody>
          <a:bodyPr/>
          <a:lstStyle/>
          <a:p>
            <a:fld id="{8C6D634D-0427-413D-A0D0-098959D06FEF}" type="datetime1">
              <a:rPr lang="en-US" noProof="0" smtClean="0"/>
              <a:t>12/14/2023</a:t>
            </a:fld>
            <a:endParaRPr lang="en-US" noProof="0" dirty="0"/>
          </a:p>
        </p:txBody>
      </p:sp>
      <p:sp>
        <p:nvSpPr>
          <p:cNvPr id="6" name="Footer Placeholder 5">
            <a:extLst>
              <a:ext uri="{FF2B5EF4-FFF2-40B4-BE49-F238E27FC236}">
                <a16:creationId xmlns:a16="http://schemas.microsoft.com/office/drawing/2014/main" id="{99FD472E-6334-4051-B4D9-6361A819F792}"/>
              </a:ext>
            </a:extLst>
          </p:cNvPr>
          <p:cNvSpPr>
            <a:spLocks noGrp="1"/>
          </p:cNvSpPr>
          <p:nvPr>
            <p:ph type="ftr" sz="quarter" idx="11"/>
          </p:nvPr>
        </p:nvSpPr>
        <p:spPr/>
        <p:txBody>
          <a:bodyPr/>
          <a:lstStyle/>
          <a:p>
            <a:endParaRPr lang="en-US" noProof="0" dirty="0"/>
          </a:p>
        </p:txBody>
      </p:sp>
      <p:sp>
        <p:nvSpPr>
          <p:cNvPr id="7" name="Slide Number Placeholder 6">
            <a:extLst>
              <a:ext uri="{FF2B5EF4-FFF2-40B4-BE49-F238E27FC236}">
                <a16:creationId xmlns:a16="http://schemas.microsoft.com/office/drawing/2014/main" id="{192384B9-6290-4070-B7D1-A105B27F0CB0}"/>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Tree>
    <p:extLst>
      <p:ext uri="{BB962C8B-B14F-4D97-AF65-F5344CB8AC3E}">
        <p14:creationId xmlns:p14="http://schemas.microsoft.com/office/powerpoint/2010/main" val="2367443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CEC732-0DE2-456B-92A1-84321C9BDC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DA816A5B-B156-4DC3-B18E-14F3E59A64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FDB0252E-67CD-4B33-849F-7B1449CF27D0}"/>
              </a:ext>
            </a:extLst>
          </p:cNvPr>
          <p:cNvSpPr>
            <a:spLocks noGrp="1"/>
          </p:cNvSpPr>
          <p:nvPr>
            <p:ph type="dt" sz="half" idx="2"/>
          </p:nvPr>
        </p:nvSpPr>
        <p:spPr>
          <a:xfrm>
            <a:off x="838200" y="617490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2591E0-5367-4F2F-9C30-2087D79A846D}" type="datetime1">
              <a:rPr lang="en-US" noProof="0" smtClean="0"/>
              <a:t>12/14/2023</a:t>
            </a:fld>
            <a:endParaRPr lang="en-US" noProof="0" dirty="0"/>
          </a:p>
        </p:txBody>
      </p:sp>
      <p:sp>
        <p:nvSpPr>
          <p:cNvPr id="5" name="Footer Placeholder 4">
            <a:extLst>
              <a:ext uri="{FF2B5EF4-FFF2-40B4-BE49-F238E27FC236}">
                <a16:creationId xmlns:a16="http://schemas.microsoft.com/office/drawing/2014/main" id="{DC620AD2-E3F8-48CB-8B72-B0945DF5348A}"/>
              </a:ext>
            </a:extLst>
          </p:cNvPr>
          <p:cNvSpPr>
            <a:spLocks noGrp="1"/>
          </p:cNvSpPr>
          <p:nvPr>
            <p:ph type="ftr" sz="quarter" idx="3"/>
          </p:nvPr>
        </p:nvSpPr>
        <p:spPr>
          <a:xfrm>
            <a:off x="4038600" y="617490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10" name="Oval 9">
            <a:extLst>
              <a:ext uri="{FF2B5EF4-FFF2-40B4-BE49-F238E27FC236}">
                <a16:creationId xmlns:a16="http://schemas.microsoft.com/office/drawing/2014/main" id="{5A5F3BCF-F6FD-4DFF-B0B4-9892C9389344}"/>
              </a:ext>
            </a:extLst>
          </p:cNvPr>
          <p:cNvSpPr/>
          <p:nvPr userDrawn="1"/>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D15DEFFD-817B-43EC-86F0-34DEA2BA5EEB}"/>
              </a:ext>
            </a:extLst>
          </p:cNvPr>
          <p:cNvSpPr>
            <a:spLocks noGrp="1"/>
          </p:cNvSpPr>
          <p:nvPr>
            <p:ph type="sldNum" sz="quarter" idx="4"/>
          </p:nvPr>
        </p:nvSpPr>
        <p:spPr>
          <a:xfrm>
            <a:off x="11468844" y="6174902"/>
            <a:ext cx="357116" cy="365125"/>
          </a:xfrm>
          <a:prstGeom prst="rect">
            <a:avLst/>
          </a:prstGeom>
        </p:spPr>
        <p:txBody>
          <a:bodyPr vert="horz" lIns="91440" tIns="45720" rIns="91440" bIns="45720" rtlCol="0" anchor="ctr"/>
          <a:lstStyle>
            <a:lvl1pPr algn="r">
              <a:defRPr sz="1000" i="1">
                <a:solidFill>
                  <a:schemeClr val="tx2">
                    <a:alpha val="70000"/>
                  </a:schemeClr>
                </a:solidFill>
              </a:defRPr>
            </a:lvl1pPr>
          </a:lstStyle>
          <a:p>
            <a:fld id="{82EE24B5-652C-4DB5-B7C3-B5BBEC1280B1}" type="slidenum">
              <a:rPr lang="en-US" noProof="0" smtClean="0"/>
              <a:pPr/>
              <a:t>‹#›</a:t>
            </a:fld>
            <a:endParaRPr lang="en-US" noProof="0" dirty="0"/>
          </a:p>
        </p:txBody>
      </p:sp>
    </p:spTree>
    <p:extLst>
      <p:ext uri="{BB962C8B-B14F-4D97-AF65-F5344CB8AC3E}">
        <p14:creationId xmlns:p14="http://schemas.microsoft.com/office/powerpoint/2010/main" val="3664101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Lst>
  <p:hf hdr="0" ftr="0" dt="0"/>
  <p:txStyles>
    <p:titleStyle>
      <a:lvl1pPr algn="l" defTabSz="914400" rtl="0" eaLnBrk="1" latinLnBrk="0" hangingPunct="1">
        <a:lnSpc>
          <a:spcPct val="90000"/>
        </a:lnSpc>
        <a:spcBef>
          <a:spcPct val="0"/>
        </a:spcBef>
        <a:buNone/>
        <a:defRPr sz="3200" b="1"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jpeg"/><Relationship Id="rId7" Type="http://schemas.openxmlformats.org/officeDocument/2006/relationships/image" Target="../media/image60.pd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2.png"/><Relationship Id="rId4" Type="http://schemas.openxmlformats.org/officeDocument/2006/relationships/hyperlink" Target="https://mortgageflex.com/" TargetMode="External"/><Relationship Id="rId9" Type="http://schemas.openxmlformats.org/officeDocument/2006/relationships/image" Target="../media/image60.pd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rofessionals collaborating at a table over a laptop">
            <a:extLst>
              <a:ext uri="{FF2B5EF4-FFF2-40B4-BE49-F238E27FC236}">
                <a16:creationId xmlns:a16="http://schemas.microsoft.com/office/drawing/2014/main" id="{1E745F20-F130-4708-BD5A-1A4FF4BE4D0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12189460" cy="6858000"/>
          </a:xfrm>
          <a:prstGeom prst="rect">
            <a:avLst/>
          </a:prstGeom>
        </p:spPr>
      </p:pic>
      <p:sp>
        <p:nvSpPr>
          <p:cNvPr id="4" name="object 3" descr="People with documents">
            <a:extLst>
              <a:ext uri="{FF2B5EF4-FFF2-40B4-BE49-F238E27FC236}">
                <a16:creationId xmlns:a16="http://schemas.microsoft.com/office/drawing/2014/main" id="{0CA2E80D-F3EC-4A5F-8E65-56FEA206EE0F}"/>
              </a:ext>
            </a:extLst>
          </p:cNvPr>
          <p:cNvSpPr/>
          <p:nvPr/>
        </p:nvSpPr>
        <p:spPr bwMode="ltGray">
          <a:xfrm>
            <a:off x="2540" y="0"/>
            <a:ext cx="12189460" cy="6858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69999"/>
            </a:schemeClr>
          </a:solidFill>
        </p:spPr>
        <p:txBody>
          <a:bodyPr wrap="square" lIns="0" tIns="0" rIns="0" bIns="0" rtlCol="0"/>
          <a:lstStyle/>
          <a:p>
            <a:endParaRPr lang="en-US" dirty="0"/>
          </a:p>
        </p:txBody>
      </p:sp>
      <p:sp>
        <p:nvSpPr>
          <p:cNvPr id="2" name="Title 1">
            <a:extLst>
              <a:ext uri="{FF2B5EF4-FFF2-40B4-BE49-F238E27FC236}">
                <a16:creationId xmlns:a16="http://schemas.microsoft.com/office/drawing/2014/main" id="{AFB6C91D-4B22-49F1-9A0B-ABEB9E1F5A26}"/>
              </a:ext>
            </a:extLst>
          </p:cNvPr>
          <p:cNvSpPr>
            <a:spLocks noGrp="1"/>
          </p:cNvSpPr>
          <p:nvPr>
            <p:ph type="ctrTitle"/>
          </p:nvPr>
        </p:nvSpPr>
        <p:spPr bwMode="ltGray"/>
        <p:txBody>
          <a:bodyPr>
            <a:normAutofit/>
          </a:bodyPr>
          <a:lstStyle/>
          <a:p>
            <a:pPr>
              <a:lnSpc>
                <a:spcPct val="125000"/>
              </a:lnSpc>
            </a:pPr>
            <a:r>
              <a:rPr lang="en-US" sz="5000" dirty="0">
                <a:solidFill>
                  <a:schemeClr val="bg1"/>
                </a:solidFill>
              </a:rPr>
              <a:t>MortgageFlexONE</a:t>
            </a:r>
            <a:br>
              <a:rPr lang="en-US" sz="5000" dirty="0">
                <a:solidFill>
                  <a:schemeClr val="bg1"/>
                </a:solidFill>
              </a:rPr>
            </a:br>
            <a:r>
              <a:rPr lang="en-US" sz="5000" dirty="0">
                <a:solidFill>
                  <a:schemeClr val="bg1"/>
                </a:solidFill>
              </a:rPr>
              <a:t>Servicing Product Description</a:t>
            </a:r>
          </a:p>
        </p:txBody>
      </p:sp>
      <p:sp>
        <p:nvSpPr>
          <p:cNvPr id="6" name="object 7" descr="Beige rectangle">
            <a:extLst>
              <a:ext uri="{FF2B5EF4-FFF2-40B4-BE49-F238E27FC236}">
                <a16:creationId xmlns:a16="http://schemas.microsoft.com/office/drawing/2014/main" id="{B36975AA-C62E-46BE-9382-E2CF56FDF817}"/>
              </a:ext>
            </a:extLst>
          </p:cNvPr>
          <p:cNvSpPr/>
          <p:nvPr/>
        </p:nvSpPr>
        <p:spPr bwMode="white">
          <a:xfrm>
            <a:off x="4044000" y="3229869"/>
            <a:ext cx="4104000" cy="0"/>
          </a:xfrm>
          <a:custGeom>
            <a:avLst/>
            <a:gdLst/>
            <a:ahLst/>
            <a:cxnLst/>
            <a:rect l="l" t="t" r="r" b="b"/>
            <a:pathLst>
              <a:path w="3935729">
                <a:moveTo>
                  <a:pt x="0" y="0"/>
                </a:moveTo>
                <a:lnTo>
                  <a:pt x="3935349" y="0"/>
                </a:lnTo>
              </a:path>
            </a:pathLst>
          </a:custGeom>
          <a:ln w="54863">
            <a:solidFill>
              <a:schemeClr val="accent1"/>
            </a:solidFill>
          </a:ln>
        </p:spPr>
        <p:txBody>
          <a:bodyPr wrap="square" lIns="0" tIns="0" rIns="0" bIns="0" rtlCol="0"/>
          <a:lstStyle/>
          <a:p>
            <a:endParaRPr lang="en-US" dirty="0"/>
          </a:p>
        </p:txBody>
      </p:sp>
      <p:pic>
        <p:nvPicPr>
          <p:cNvPr id="3" name="Picture 2" descr="644292_LogoMortgageFlex_021320.ai">
            <a:extLst>
              <a:ext uri="{FF2B5EF4-FFF2-40B4-BE49-F238E27FC236}">
                <a16:creationId xmlns:a16="http://schemas.microsoft.com/office/drawing/2014/main" id="{72C891A5-9B92-4DC3-17F0-3B015A184C14}"/>
              </a:ext>
            </a:extLst>
          </p:cNvPr>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7"/>
              <a:stretch>
                <a:fillRect/>
              </a:stretch>
            </p:blipFill>
          </mc:Choice>
          <mc:Fallback>
            <p:blipFill>
              <a:blip r:embed="rId8"/>
              <a:stretch>
                <a:fillRect/>
              </a:stretch>
            </p:blipFill>
          </mc:Fallback>
        </mc:AlternateContent>
        <p:spPr>
          <a:xfrm>
            <a:off x="10042490" y="5315779"/>
            <a:ext cx="2074425" cy="2074425"/>
          </a:xfrm>
          <a:prstGeom prst="rect">
            <a:avLst/>
          </a:prstGeom>
        </p:spPr>
      </p:pic>
    </p:spTree>
    <p:extLst>
      <p:ext uri="{BB962C8B-B14F-4D97-AF65-F5344CB8AC3E}">
        <p14:creationId xmlns:p14="http://schemas.microsoft.com/office/powerpoint/2010/main" val="1093556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descr="Man talks by phone">
            <a:extLst>
              <a:ext uri="{FF2B5EF4-FFF2-40B4-BE49-F238E27FC236}">
                <a16:creationId xmlns:a16="http://schemas.microsoft.com/office/drawing/2014/main" id="{2894B736-0F24-454E-8A9D-717EB78697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2" y="0"/>
            <a:ext cx="6991350" cy="6858000"/>
          </a:xfrm>
          <a:prstGeom prst="rect">
            <a:avLst/>
          </a:prstGeom>
        </p:spPr>
      </p:pic>
      <p:sp>
        <p:nvSpPr>
          <p:cNvPr id="5" name="object 3" descr="Beige rectangle">
            <a:extLst>
              <a:ext uri="{FF2B5EF4-FFF2-40B4-BE49-F238E27FC236}">
                <a16:creationId xmlns:a16="http://schemas.microsoft.com/office/drawing/2014/main" id="{DCF29767-6635-4A46-AB77-672CC90C6FBE}"/>
              </a:ext>
            </a:extLst>
          </p:cNvPr>
          <p:cNvSpPr/>
          <p:nvPr/>
        </p:nvSpPr>
        <p:spPr>
          <a:xfrm>
            <a:off x="8181340" y="1359001"/>
            <a:ext cx="4010660" cy="4194074"/>
          </a:xfrm>
          <a:custGeom>
            <a:avLst/>
            <a:gdLst/>
            <a:ahLst/>
            <a:cxnLst/>
            <a:rect l="l" t="t" r="r" b="b"/>
            <a:pathLst>
              <a:path w="4010659" h="333375">
                <a:moveTo>
                  <a:pt x="0" y="333006"/>
                </a:moveTo>
                <a:lnTo>
                  <a:pt x="4010367" y="333006"/>
                </a:lnTo>
                <a:lnTo>
                  <a:pt x="4010367" y="0"/>
                </a:lnTo>
                <a:lnTo>
                  <a:pt x="0" y="0"/>
                </a:lnTo>
                <a:lnTo>
                  <a:pt x="0" y="333006"/>
                </a:lnTo>
                <a:close/>
              </a:path>
            </a:pathLst>
          </a:custGeom>
          <a:solidFill>
            <a:schemeClr val="accent1"/>
          </a:solidFill>
        </p:spPr>
        <p:txBody>
          <a:bodyPr wrap="square" lIns="0" tIns="0" rIns="0" bIns="0" rtlCol="0"/>
          <a:lstStyle/>
          <a:p>
            <a:endParaRPr lang="en-US" dirty="0"/>
          </a:p>
        </p:txBody>
      </p:sp>
      <p:sp>
        <p:nvSpPr>
          <p:cNvPr id="6" name="object 6" descr="Blue rectangle">
            <a:extLst>
              <a:ext uri="{FF2B5EF4-FFF2-40B4-BE49-F238E27FC236}">
                <a16:creationId xmlns:a16="http://schemas.microsoft.com/office/drawing/2014/main" id="{9FABC344-E043-45BE-8588-06C658DBCE70}"/>
              </a:ext>
            </a:extLst>
          </p:cNvPr>
          <p:cNvSpPr/>
          <p:nvPr/>
        </p:nvSpPr>
        <p:spPr>
          <a:xfrm>
            <a:off x="5502275" y="1692008"/>
            <a:ext cx="6689725" cy="3528060"/>
          </a:xfrm>
          <a:custGeom>
            <a:avLst/>
            <a:gdLst/>
            <a:ahLst/>
            <a:cxnLst/>
            <a:rect l="l" t="t" r="r" b="b"/>
            <a:pathLst>
              <a:path w="6689725" h="3528060">
                <a:moveTo>
                  <a:pt x="0" y="3527996"/>
                </a:moveTo>
                <a:lnTo>
                  <a:pt x="6689648" y="3527996"/>
                </a:lnTo>
                <a:lnTo>
                  <a:pt x="6689648" y="0"/>
                </a:lnTo>
                <a:lnTo>
                  <a:pt x="0" y="0"/>
                </a:lnTo>
                <a:lnTo>
                  <a:pt x="0" y="3527996"/>
                </a:lnTo>
                <a:close/>
              </a:path>
            </a:pathLst>
          </a:custGeom>
          <a:solidFill>
            <a:schemeClr val="accent2"/>
          </a:solidFill>
        </p:spPr>
        <p:txBody>
          <a:bodyPr wrap="square" lIns="0" tIns="0" rIns="0" bIns="0" rtlCol="0"/>
          <a:lstStyle/>
          <a:p>
            <a:endParaRPr lang="en-US" dirty="0"/>
          </a:p>
        </p:txBody>
      </p:sp>
      <p:sp>
        <p:nvSpPr>
          <p:cNvPr id="2" name="Title 1">
            <a:extLst>
              <a:ext uri="{FF2B5EF4-FFF2-40B4-BE49-F238E27FC236}">
                <a16:creationId xmlns:a16="http://schemas.microsoft.com/office/drawing/2014/main" id="{345C5720-51D4-4632-91CD-936B8AB96750}"/>
              </a:ext>
            </a:extLst>
          </p:cNvPr>
          <p:cNvSpPr>
            <a:spLocks noGrp="1"/>
          </p:cNvSpPr>
          <p:nvPr>
            <p:ph type="title"/>
          </p:nvPr>
        </p:nvSpPr>
        <p:spPr bwMode="white">
          <a:xfrm>
            <a:off x="6198107" y="2331086"/>
            <a:ext cx="5165558" cy="833856"/>
          </a:xfrm>
        </p:spPr>
        <p:txBody>
          <a:bodyPr/>
          <a:lstStyle/>
          <a:p>
            <a:r>
              <a:rPr lang="en-US" dirty="0">
                <a:solidFill>
                  <a:schemeClr val="bg1"/>
                </a:solidFill>
              </a:rPr>
              <a:t>OUR BIG IDEA</a:t>
            </a:r>
            <a:endParaRPr lang="en-US" dirty="0"/>
          </a:p>
        </p:txBody>
      </p:sp>
      <p:sp>
        <p:nvSpPr>
          <p:cNvPr id="3" name="Slide Number Placeholder 2">
            <a:extLst>
              <a:ext uri="{FF2B5EF4-FFF2-40B4-BE49-F238E27FC236}">
                <a16:creationId xmlns:a16="http://schemas.microsoft.com/office/drawing/2014/main" id="{24D506CC-0185-443E-82C7-1600C21D6E91}"/>
              </a:ext>
            </a:extLst>
          </p:cNvPr>
          <p:cNvSpPr>
            <a:spLocks noGrp="1"/>
          </p:cNvSpPr>
          <p:nvPr>
            <p:ph type="sldNum" sz="quarter" idx="12"/>
          </p:nvPr>
        </p:nvSpPr>
        <p:spPr/>
        <p:txBody>
          <a:bodyPr/>
          <a:lstStyle/>
          <a:p>
            <a:fld id="{82EE24B5-652C-4DB5-B7C3-B5BBEC1280B1}" type="slidenum">
              <a:rPr lang="en-US" smtClean="0"/>
              <a:t>2</a:t>
            </a:fld>
            <a:endParaRPr lang="en-US" dirty="0"/>
          </a:p>
        </p:txBody>
      </p:sp>
      <p:sp>
        <p:nvSpPr>
          <p:cNvPr id="7" name="object 9" descr="Beige rectangle">
            <a:extLst>
              <a:ext uri="{FF2B5EF4-FFF2-40B4-BE49-F238E27FC236}">
                <a16:creationId xmlns:a16="http://schemas.microsoft.com/office/drawing/2014/main" id="{02C6628C-972C-4717-AAF3-D882B30F6658}"/>
              </a:ext>
            </a:extLst>
          </p:cNvPr>
          <p:cNvSpPr/>
          <p:nvPr/>
        </p:nvSpPr>
        <p:spPr bwMode="white">
          <a:xfrm>
            <a:off x="6313932" y="3042424"/>
            <a:ext cx="2970000" cy="0"/>
          </a:xfrm>
          <a:custGeom>
            <a:avLst/>
            <a:gdLst/>
            <a:ahLst/>
            <a:cxnLst/>
            <a:rect l="l" t="t" r="r" b="b"/>
            <a:pathLst>
              <a:path w="2642870">
                <a:moveTo>
                  <a:pt x="0" y="0"/>
                </a:moveTo>
                <a:lnTo>
                  <a:pt x="2642616" y="0"/>
                </a:lnTo>
              </a:path>
            </a:pathLst>
          </a:custGeom>
          <a:ln w="54863">
            <a:solidFill>
              <a:schemeClr val="accent1"/>
            </a:solidFill>
          </a:ln>
        </p:spPr>
        <p:txBody>
          <a:bodyPr wrap="square" lIns="0" tIns="0" rIns="0" bIns="0" rtlCol="0"/>
          <a:lstStyle/>
          <a:p>
            <a:endParaRPr lang="en-US" dirty="0"/>
          </a:p>
        </p:txBody>
      </p:sp>
      <p:sp>
        <p:nvSpPr>
          <p:cNvPr id="9" name="Content Placeholder 3">
            <a:extLst>
              <a:ext uri="{FF2B5EF4-FFF2-40B4-BE49-F238E27FC236}">
                <a16:creationId xmlns:a16="http://schemas.microsoft.com/office/drawing/2014/main" id="{E7A818AB-B120-41D5-88A6-933AB9CAAE68}"/>
              </a:ext>
            </a:extLst>
          </p:cNvPr>
          <p:cNvSpPr txBox="1">
            <a:spLocks/>
          </p:cNvSpPr>
          <p:nvPr/>
        </p:nvSpPr>
        <p:spPr bwMode="white">
          <a:xfrm>
            <a:off x="6188242" y="3217631"/>
            <a:ext cx="5181600" cy="16033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i="1" spc="-25" dirty="0">
                <a:solidFill>
                  <a:schemeClr val="bg2">
                    <a:lumMod val="20000"/>
                    <a:lumOff val="80000"/>
                  </a:schemeClr>
                </a:solidFill>
                <a:cs typeface="Arial"/>
              </a:rPr>
              <a:t>The MortgageFlexONE Servicing system supports numerous financing types (Conventional, Chattel, Consumer, Government, HELOCs and Multi Collateral loans). General functionality includes but is not limited to the areas detailed on the following Our Services pages. </a:t>
            </a:r>
          </a:p>
        </p:txBody>
      </p:sp>
    </p:spTree>
    <p:extLst>
      <p:ext uri="{BB962C8B-B14F-4D97-AF65-F5344CB8AC3E}">
        <p14:creationId xmlns:p14="http://schemas.microsoft.com/office/powerpoint/2010/main" val="1793949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20" descr="Two person handshake">
            <a:extLst>
              <a:ext uri="{FF2B5EF4-FFF2-40B4-BE49-F238E27FC236}">
                <a16:creationId xmlns:a16="http://schemas.microsoft.com/office/drawing/2014/main" id="{42EF1974-141C-494C-A63E-216742273C6F}"/>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22" name="object 3" descr="Blue rectangle">
            <a:extLst>
              <a:ext uri="{FF2B5EF4-FFF2-40B4-BE49-F238E27FC236}">
                <a16:creationId xmlns:a16="http://schemas.microsoft.com/office/drawing/2014/main" id="{2D225086-68BE-4168-8F17-9443ADD89675}"/>
              </a:ext>
            </a:extLst>
          </p:cNvPr>
          <p:cNvSpPr/>
          <p:nvPr/>
        </p:nvSpPr>
        <p:spPr>
          <a:xfrm>
            <a:off x="0" y="184127"/>
            <a:ext cx="12189600" cy="6858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69999"/>
            </a:schemeClr>
          </a:solidFill>
        </p:spPr>
        <p:txBody>
          <a:bodyPr wrap="square" lIns="0" tIns="0" rIns="0" bIns="0" rtlCol="0"/>
          <a:lstStyle/>
          <a:p>
            <a:endParaRPr lang="en-US" dirty="0"/>
          </a:p>
        </p:txBody>
      </p:sp>
      <p:sp>
        <p:nvSpPr>
          <p:cNvPr id="23" name="Oval 22" descr="Beige oval">
            <a:extLst>
              <a:ext uri="{FF2B5EF4-FFF2-40B4-BE49-F238E27FC236}">
                <a16:creationId xmlns:a16="http://schemas.microsoft.com/office/drawing/2014/main" id="{433945EE-A7C1-410E-BF29-F5CEA2F4F576}"/>
              </a:ext>
            </a:extLst>
          </p:cNvPr>
          <p:cNvSpPr/>
          <p:nvPr/>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ntent Placeholder 9">
            <a:extLst>
              <a:ext uri="{FF2B5EF4-FFF2-40B4-BE49-F238E27FC236}">
                <a16:creationId xmlns:a16="http://schemas.microsoft.com/office/drawing/2014/main" id="{2D8AA6DB-EBDB-4269-B4E5-AD059714C629}"/>
              </a:ext>
            </a:extLst>
          </p:cNvPr>
          <p:cNvSpPr>
            <a:spLocks noGrp="1"/>
          </p:cNvSpPr>
          <p:nvPr>
            <p:ph sz="half" idx="15"/>
          </p:nvPr>
        </p:nvSpPr>
        <p:spPr bwMode="white">
          <a:xfrm>
            <a:off x="8512139" y="2935265"/>
            <a:ext cx="3518899" cy="1922438"/>
          </a:xfrm>
        </p:spPr>
        <p:txBody>
          <a:bodyPr>
            <a:noAutofit/>
          </a:bodyPr>
          <a:lstStyle/>
          <a:p>
            <a:pPr marL="12700">
              <a:lnSpc>
                <a:spcPct val="120000"/>
              </a:lnSpc>
              <a:spcBef>
                <a:spcPts val="100"/>
              </a:spcBef>
            </a:pPr>
            <a:r>
              <a:rPr lang="en-US" b="1" dirty="0">
                <a:solidFill>
                  <a:schemeClr val="bg1"/>
                </a:solidFill>
              </a:rPr>
              <a:t>Status</a:t>
            </a:r>
          </a:p>
          <a:p>
            <a:pPr marR="0" lvl="0" eaLnBrk="0" fontAlgn="base" hangingPunct="0">
              <a:lnSpc>
                <a:spcPct val="115000"/>
              </a:lnSpc>
              <a:spcBef>
                <a:spcPts val="500"/>
              </a:spcBef>
              <a:spcAft>
                <a:spcPts val="815"/>
              </a:spcAft>
            </a:pPr>
            <a:r>
              <a:rPr lang="en-US" sz="1200" spc="-15" dirty="0">
                <a:solidFill>
                  <a:schemeClr val="bg2">
                    <a:lumMod val="20000"/>
                    <a:lumOff val="80000"/>
                  </a:schemeClr>
                </a:solidFill>
                <a:cs typeface="Arial"/>
              </a:rPr>
              <a:t>The Status screens within MortgageFlexONE Servicing system allow the user to have direct access to all aspects of status regarding the loan, property, FEMA declaration, tax, insurance, MI, and any optional insurance. It is also where the ACH setup and maintenance for the loan is managed.</a:t>
            </a:r>
          </a:p>
        </p:txBody>
      </p:sp>
      <p:sp>
        <p:nvSpPr>
          <p:cNvPr id="9" name="Content Placeholder 8">
            <a:extLst>
              <a:ext uri="{FF2B5EF4-FFF2-40B4-BE49-F238E27FC236}">
                <a16:creationId xmlns:a16="http://schemas.microsoft.com/office/drawing/2014/main" id="{2AF9D9A5-149E-4118-AAE3-8EF91B9C5B7D}"/>
              </a:ext>
            </a:extLst>
          </p:cNvPr>
          <p:cNvSpPr>
            <a:spLocks noGrp="1"/>
          </p:cNvSpPr>
          <p:nvPr>
            <p:ph sz="half" idx="14"/>
          </p:nvPr>
        </p:nvSpPr>
        <p:spPr bwMode="white">
          <a:xfrm>
            <a:off x="8612649" y="853701"/>
            <a:ext cx="3148965" cy="1922438"/>
          </a:xfrm>
        </p:spPr>
        <p:txBody>
          <a:bodyPr>
            <a:noAutofit/>
          </a:bodyPr>
          <a:lstStyle/>
          <a:p>
            <a:pPr marL="12700">
              <a:lnSpc>
                <a:spcPct val="120000"/>
              </a:lnSpc>
              <a:spcBef>
                <a:spcPts val="100"/>
              </a:spcBef>
            </a:pPr>
            <a:r>
              <a:rPr lang="en-US" b="1" dirty="0">
                <a:solidFill>
                  <a:schemeClr val="bg1"/>
                </a:solidFill>
              </a:rPr>
              <a:t>Escrow</a:t>
            </a:r>
          </a:p>
          <a:p>
            <a:pPr marR="5080">
              <a:lnSpc>
                <a:spcPct val="100000"/>
              </a:lnSpc>
              <a:spcBef>
                <a:spcPts val="600"/>
              </a:spcBef>
            </a:pPr>
            <a:r>
              <a:rPr lang="en-US" sz="1200" spc="-15" dirty="0">
                <a:solidFill>
                  <a:schemeClr val="bg2">
                    <a:lumMod val="20000"/>
                    <a:lumOff val="80000"/>
                  </a:schemeClr>
                </a:solidFill>
                <a:cs typeface="Arial"/>
              </a:rPr>
              <a:t>The Loan Information screens within MortgageFlexONE Servicing system allow the user to have direct access to the Escrow Analysis Summary screen, to see current and future Escrow Forecasting, and the Escrow Disbursement History screen to review any escrow disbursements. </a:t>
            </a:r>
          </a:p>
        </p:txBody>
      </p:sp>
      <p:sp>
        <p:nvSpPr>
          <p:cNvPr id="2" name="Slide Number Placeholder 1">
            <a:extLst>
              <a:ext uri="{FF2B5EF4-FFF2-40B4-BE49-F238E27FC236}">
                <a16:creationId xmlns:a16="http://schemas.microsoft.com/office/drawing/2014/main" id="{3790A3AE-E658-426D-96CD-CB0614B7418A}"/>
              </a:ext>
            </a:extLst>
          </p:cNvPr>
          <p:cNvSpPr>
            <a:spLocks noGrp="1"/>
          </p:cNvSpPr>
          <p:nvPr>
            <p:ph type="sldNum" sz="quarter" idx="12"/>
          </p:nvPr>
        </p:nvSpPr>
        <p:spPr/>
        <p:txBody>
          <a:bodyPr/>
          <a:lstStyle/>
          <a:p>
            <a:fld id="{82EE24B5-652C-4DB5-B7C3-B5BBEC1280B1}" type="slidenum">
              <a:rPr lang="en-US" smtClean="0"/>
              <a:t>3</a:t>
            </a:fld>
            <a:endParaRPr lang="en-US" dirty="0"/>
          </a:p>
        </p:txBody>
      </p:sp>
      <p:sp>
        <p:nvSpPr>
          <p:cNvPr id="6" name="Title 5">
            <a:extLst>
              <a:ext uri="{FF2B5EF4-FFF2-40B4-BE49-F238E27FC236}">
                <a16:creationId xmlns:a16="http://schemas.microsoft.com/office/drawing/2014/main" id="{6BDEDF39-62EC-40AF-98F4-06A79F1F80F1}"/>
              </a:ext>
            </a:extLst>
          </p:cNvPr>
          <p:cNvSpPr>
            <a:spLocks noGrp="1"/>
          </p:cNvSpPr>
          <p:nvPr>
            <p:ph type="title"/>
          </p:nvPr>
        </p:nvSpPr>
        <p:spPr bwMode="ltGray">
          <a:xfrm>
            <a:off x="818028" y="365125"/>
            <a:ext cx="10515600" cy="1325563"/>
          </a:xfrm>
        </p:spPr>
        <p:txBody>
          <a:bodyPr/>
          <a:lstStyle/>
          <a:p>
            <a:r>
              <a:rPr lang="en-US" dirty="0">
                <a:solidFill>
                  <a:schemeClr val="bg1"/>
                </a:solidFill>
              </a:rPr>
              <a:t>OUR SERVICES</a:t>
            </a:r>
            <a:endParaRPr lang="en-US" dirty="0"/>
          </a:p>
        </p:txBody>
      </p:sp>
      <p:sp>
        <p:nvSpPr>
          <p:cNvPr id="7" name="Content Placeholder 6">
            <a:extLst>
              <a:ext uri="{FF2B5EF4-FFF2-40B4-BE49-F238E27FC236}">
                <a16:creationId xmlns:a16="http://schemas.microsoft.com/office/drawing/2014/main" id="{23DC0E4E-6822-467C-96E3-77C667B41D2B}"/>
              </a:ext>
            </a:extLst>
          </p:cNvPr>
          <p:cNvSpPr>
            <a:spLocks noGrp="1"/>
          </p:cNvSpPr>
          <p:nvPr>
            <p:ph sz="half" idx="1"/>
          </p:nvPr>
        </p:nvSpPr>
        <p:spPr bwMode="white">
          <a:xfrm>
            <a:off x="1337076" y="1702825"/>
            <a:ext cx="3148965" cy="2146629"/>
          </a:xfrm>
        </p:spPr>
        <p:txBody>
          <a:bodyPr>
            <a:noAutofit/>
          </a:bodyPr>
          <a:lstStyle/>
          <a:p>
            <a:pPr marL="12700">
              <a:lnSpc>
                <a:spcPct val="120000"/>
              </a:lnSpc>
              <a:spcBef>
                <a:spcPts val="100"/>
              </a:spcBef>
            </a:pPr>
            <a:r>
              <a:rPr lang="en-US" b="1" dirty="0">
                <a:solidFill>
                  <a:schemeClr val="bg1"/>
                </a:solidFill>
              </a:rPr>
              <a:t>Loan Information</a:t>
            </a:r>
          </a:p>
          <a:p>
            <a:pPr marR="0" lvl="0">
              <a:lnSpc>
                <a:spcPct val="115000"/>
              </a:lnSpc>
              <a:spcBef>
                <a:spcPts val="500"/>
              </a:spcBef>
              <a:spcAft>
                <a:spcPts val="1000"/>
              </a:spcAft>
            </a:pPr>
            <a:r>
              <a:rPr lang="en-US" sz="1200" spc="-15" dirty="0">
                <a:solidFill>
                  <a:schemeClr val="bg2">
                    <a:lumMod val="20000"/>
                    <a:lumOff val="80000"/>
                  </a:schemeClr>
                </a:solidFill>
                <a:cs typeface="Arial"/>
              </a:rPr>
              <a:t>The Loan Information screens within MortgageFlexONE Servicing system allow the user to have direct access to general loan information in our Snapshot screen for payment breakdown and history as well as amount due, Payment Change History, Amortization. Payoff Quotes and any documents associated with the loan. </a:t>
            </a:r>
          </a:p>
          <a:p>
            <a:pPr marR="5080">
              <a:lnSpc>
                <a:spcPct val="120000"/>
              </a:lnSpc>
              <a:spcBef>
                <a:spcPts val="600"/>
              </a:spcBef>
            </a:pPr>
            <a:endParaRPr lang="en-US" sz="1800" i="1" spc="-15" dirty="0">
              <a:solidFill>
                <a:schemeClr val="bg2">
                  <a:lumMod val="20000"/>
                  <a:lumOff val="80000"/>
                </a:schemeClr>
              </a:solidFill>
              <a:cs typeface="Arial"/>
            </a:endParaRPr>
          </a:p>
        </p:txBody>
      </p:sp>
      <p:sp>
        <p:nvSpPr>
          <p:cNvPr id="11" name="Content Placeholder 10">
            <a:extLst>
              <a:ext uri="{FF2B5EF4-FFF2-40B4-BE49-F238E27FC236}">
                <a16:creationId xmlns:a16="http://schemas.microsoft.com/office/drawing/2014/main" id="{DBCC020E-50A1-4B26-95EE-F180516D8BD8}"/>
              </a:ext>
            </a:extLst>
          </p:cNvPr>
          <p:cNvSpPr>
            <a:spLocks noGrp="1"/>
          </p:cNvSpPr>
          <p:nvPr>
            <p:ph sz="half" idx="16"/>
          </p:nvPr>
        </p:nvSpPr>
        <p:spPr bwMode="white">
          <a:xfrm>
            <a:off x="4840963" y="1777430"/>
            <a:ext cx="3148965" cy="5080570"/>
          </a:xfrm>
        </p:spPr>
        <p:txBody>
          <a:bodyPr>
            <a:noAutofit/>
          </a:bodyPr>
          <a:lstStyle/>
          <a:p>
            <a:pPr marL="12700">
              <a:lnSpc>
                <a:spcPct val="120000"/>
              </a:lnSpc>
              <a:spcBef>
                <a:spcPts val="100"/>
              </a:spcBef>
            </a:pPr>
            <a:r>
              <a:rPr lang="en-US" b="1" dirty="0">
                <a:solidFill>
                  <a:schemeClr val="bg1"/>
                </a:solidFill>
              </a:rPr>
              <a:t>Transactions</a:t>
            </a:r>
          </a:p>
          <a:p>
            <a:pPr marL="12700">
              <a:lnSpc>
                <a:spcPct val="120000"/>
              </a:lnSpc>
              <a:spcBef>
                <a:spcPts val="100"/>
              </a:spcBef>
            </a:pPr>
            <a:r>
              <a:rPr lang="en-US" sz="1200" spc="-15" dirty="0">
                <a:solidFill>
                  <a:schemeClr val="bg2">
                    <a:lumMod val="20000"/>
                    <a:lumOff val="80000"/>
                  </a:schemeClr>
                </a:solidFill>
                <a:cs typeface="Arial"/>
              </a:rPr>
              <a:t>The Transaction Screens within MortgageFlexONE Servicing system allow the user to have all direct access to the payment transactions that have occurred in the system. We support ACH/Check/Lockbox payments, and they are managed in the Group Control screen once they are processed either automatically or entered manually as checks in our Cash Processing screen. If the system either does not recognize an expected dollar amount or loan number those loans will be available for review in separate queues. Also, in this area of the system we support cash reversals and payoff processing. Additionally, a user can use this section to identify the employee that processed any and all transactions on a particular loan.</a:t>
            </a:r>
          </a:p>
        </p:txBody>
      </p:sp>
      <p:sp>
        <p:nvSpPr>
          <p:cNvPr id="12" name="Content Placeholder 11">
            <a:extLst>
              <a:ext uri="{FF2B5EF4-FFF2-40B4-BE49-F238E27FC236}">
                <a16:creationId xmlns:a16="http://schemas.microsoft.com/office/drawing/2014/main" id="{72176240-9D71-46A9-959A-FFCF84DC04A3}"/>
              </a:ext>
            </a:extLst>
          </p:cNvPr>
          <p:cNvSpPr>
            <a:spLocks noGrp="1"/>
          </p:cNvSpPr>
          <p:nvPr>
            <p:ph sz="half" idx="17"/>
          </p:nvPr>
        </p:nvSpPr>
        <p:spPr bwMode="white">
          <a:xfrm>
            <a:off x="8512139" y="4914011"/>
            <a:ext cx="3690011" cy="1922438"/>
          </a:xfrm>
        </p:spPr>
        <p:txBody>
          <a:bodyPr>
            <a:noAutofit/>
          </a:bodyPr>
          <a:lstStyle/>
          <a:p>
            <a:pPr marL="12700">
              <a:lnSpc>
                <a:spcPct val="120000"/>
              </a:lnSpc>
              <a:spcBef>
                <a:spcPts val="100"/>
              </a:spcBef>
            </a:pPr>
            <a:r>
              <a:rPr lang="en-US" b="1" dirty="0">
                <a:solidFill>
                  <a:schemeClr val="bg1"/>
                </a:solidFill>
              </a:rPr>
              <a:t>Borrower Inquiry</a:t>
            </a:r>
          </a:p>
          <a:p>
            <a:pPr marR="5080">
              <a:lnSpc>
                <a:spcPct val="100000"/>
              </a:lnSpc>
              <a:spcBef>
                <a:spcPts val="600"/>
              </a:spcBef>
            </a:pPr>
            <a:r>
              <a:rPr lang="en-US" sz="1200" spc="-15" dirty="0">
                <a:solidFill>
                  <a:schemeClr val="bg2">
                    <a:lumMod val="20000"/>
                    <a:lumOff val="80000"/>
                  </a:schemeClr>
                </a:solidFill>
                <a:cs typeface="Arial"/>
              </a:rPr>
              <a:t>The Loan Information screens within MortgageFlexONE Servicing system allow the user to have direct access to the primary borrower and all their personal data as well as access to additional borrowers on a separate screen. There is no limit to the number of borrowers in the system</a:t>
            </a:r>
            <a:r>
              <a:rPr lang="en-US" sz="1400" spc="-15" dirty="0">
                <a:solidFill>
                  <a:schemeClr val="bg2">
                    <a:lumMod val="20000"/>
                    <a:lumOff val="80000"/>
                  </a:schemeClr>
                </a:solidFill>
                <a:cs typeface="Arial"/>
              </a:rPr>
              <a:t>.</a:t>
            </a:r>
          </a:p>
          <a:p>
            <a:pPr marR="5080">
              <a:lnSpc>
                <a:spcPct val="100000"/>
              </a:lnSpc>
              <a:spcBef>
                <a:spcPts val="600"/>
              </a:spcBef>
            </a:pPr>
            <a:endParaRPr lang="en-US" sz="1400" i="1" spc="-15" dirty="0">
              <a:solidFill>
                <a:schemeClr val="bg2">
                  <a:lumMod val="20000"/>
                  <a:lumOff val="80000"/>
                </a:schemeClr>
              </a:solidFill>
              <a:cs typeface="Arial"/>
            </a:endParaRPr>
          </a:p>
        </p:txBody>
      </p:sp>
      <p:sp>
        <p:nvSpPr>
          <p:cNvPr id="13" name="Content Placeholder 12">
            <a:extLst>
              <a:ext uri="{FF2B5EF4-FFF2-40B4-BE49-F238E27FC236}">
                <a16:creationId xmlns:a16="http://schemas.microsoft.com/office/drawing/2014/main" id="{77C0FED8-C734-4A93-8023-C7053E036A1E}"/>
              </a:ext>
            </a:extLst>
          </p:cNvPr>
          <p:cNvSpPr>
            <a:spLocks noGrp="1"/>
          </p:cNvSpPr>
          <p:nvPr>
            <p:ph sz="half" idx="18"/>
          </p:nvPr>
        </p:nvSpPr>
        <p:spPr bwMode="white">
          <a:xfrm>
            <a:off x="1403714" y="3966186"/>
            <a:ext cx="2996768" cy="2573841"/>
          </a:xfrm>
        </p:spPr>
        <p:txBody>
          <a:bodyPr>
            <a:noAutofit/>
          </a:bodyPr>
          <a:lstStyle/>
          <a:p>
            <a:pPr marL="12700">
              <a:lnSpc>
                <a:spcPct val="120000"/>
              </a:lnSpc>
              <a:spcBef>
                <a:spcPts val="100"/>
              </a:spcBef>
            </a:pPr>
            <a:r>
              <a:rPr lang="en-US" b="1" dirty="0">
                <a:solidFill>
                  <a:schemeClr val="bg1"/>
                </a:solidFill>
              </a:rPr>
              <a:t>New Loan Setup</a:t>
            </a:r>
          </a:p>
          <a:p>
            <a:pPr>
              <a:lnSpc>
                <a:spcPct val="100000"/>
              </a:lnSpc>
              <a:spcBef>
                <a:spcPts val="600"/>
              </a:spcBef>
            </a:pPr>
            <a:r>
              <a:rPr lang="en-US" sz="1200" spc="-15" dirty="0">
                <a:solidFill>
                  <a:schemeClr val="bg2">
                    <a:lumMod val="20000"/>
                    <a:lumOff val="80000"/>
                  </a:schemeClr>
                </a:solidFill>
                <a:cs typeface="Arial"/>
              </a:rPr>
              <a:t>The New Loan Setup and New Loan Control screens within MortgageFlexONE Servicing system allow the user to have direct access to the boarding and data scrubbing of all new imported loans. Each servicer can determine the fields that they want reviewed on all new loans and can stop any from boarding if certain data elements are missing. Loans may be set up through the loan import functionality in bulk or individually on a one-off basis.</a:t>
            </a:r>
          </a:p>
          <a:p>
            <a:pPr marL="0" indent="0">
              <a:lnSpc>
                <a:spcPct val="100000"/>
              </a:lnSpc>
              <a:spcBef>
                <a:spcPts val="600"/>
              </a:spcBef>
              <a:buNone/>
            </a:pPr>
            <a:endParaRPr lang="en-US" sz="1200" spc="-15" dirty="0">
              <a:solidFill>
                <a:schemeClr val="bg2">
                  <a:lumMod val="20000"/>
                  <a:lumOff val="80000"/>
                </a:schemeClr>
              </a:solidFill>
              <a:cs typeface="Arial"/>
            </a:endParaRPr>
          </a:p>
        </p:txBody>
      </p:sp>
      <p:pic>
        <p:nvPicPr>
          <p:cNvPr id="36" name="Picture Placeholder 35" descr="Check icon">
            <a:extLst>
              <a:ext uri="{FF2B5EF4-FFF2-40B4-BE49-F238E27FC236}">
                <a16:creationId xmlns:a16="http://schemas.microsoft.com/office/drawing/2014/main" id="{1A9D8BC9-CF04-4A6C-89E6-E6A18D7419F0}"/>
              </a:ext>
            </a:extLst>
          </p:cNvPr>
          <p:cNvPicPr>
            <a:picLocks noGrp="1" noChangeAspect="1"/>
          </p:cNvPicPr>
          <p:nvPr>
            <p:ph type="pic" sz="quarter" idx="19"/>
          </p:nvPr>
        </p:nvPicPr>
        <p:blipFill>
          <a:blip r:embed="rId4">
            <a:extLst>
              <a:ext uri="{28A0092B-C50C-407E-A947-70E740481C1C}">
                <a14:useLocalDpi xmlns:a14="http://schemas.microsoft.com/office/drawing/2010/main" val="0"/>
              </a:ext>
            </a:extLst>
          </a:blip>
          <a:srcRect/>
          <a:stretch>
            <a:fillRect/>
          </a:stretch>
        </p:blipFill>
        <p:spPr bwMode="white">
          <a:xfrm>
            <a:off x="838200" y="1679575"/>
            <a:ext cx="576000" cy="576000"/>
          </a:xfrm>
        </p:spPr>
      </p:pic>
      <p:pic>
        <p:nvPicPr>
          <p:cNvPr id="38" name="Picture Placeholder 37" descr="Check icon">
            <a:extLst>
              <a:ext uri="{FF2B5EF4-FFF2-40B4-BE49-F238E27FC236}">
                <a16:creationId xmlns:a16="http://schemas.microsoft.com/office/drawing/2014/main" id="{D15B4FC9-0788-4E4C-9F5A-FCFAF69E7E7F}"/>
              </a:ext>
            </a:extLst>
          </p:cNvPr>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a:stretch>
            <a:fillRect/>
          </a:stretch>
        </p:blipFill>
        <p:spPr bwMode="white">
          <a:xfrm>
            <a:off x="8034249" y="788765"/>
            <a:ext cx="576000" cy="576000"/>
          </a:xfrm>
        </p:spPr>
      </p:pic>
      <p:pic>
        <p:nvPicPr>
          <p:cNvPr id="40" name="Picture Placeholder 39" descr="Check icon">
            <a:extLst>
              <a:ext uri="{FF2B5EF4-FFF2-40B4-BE49-F238E27FC236}">
                <a16:creationId xmlns:a16="http://schemas.microsoft.com/office/drawing/2014/main" id="{250F553C-3E38-47E0-8A58-2967D756991D}"/>
              </a:ext>
            </a:extLst>
          </p:cNvPr>
          <p:cNvPicPr>
            <a:picLocks noGrp="1" noChangeAspect="1"/>
          </p:cNvPicPr>
          <p:nvPr>
            <p:ph type="pic" sz="quarter" idx="21"/>
          </p:nvPr>
        </p:nvPicPr>
        <p:blipFill>
          <a:blip r:embed="rId4">
            <a:extLst>
              <a:ext uri="{28A0092B-C50C-407E-A947-70E740481C1C}">
                <a14:useLocalDpi xmlns:a14="http://schemas.microsoft.com/office/drawing/2010/main" val="0"/>
              </a:ext>
            </a:extLst>
          </a:blip>
          <a:srcRect/>
          <a:stretch>
            <a:fillRect/>
          </a:stretch>
        </p:blipFill>
        <p:spPr bwMode="white">
          <a:xfrm>
            <a:off x="8065577" y="2853000"/>
            <a:ext cx="576000" cy="576000"/>
          </a:xfrm>
        </p:spPr>
      </p:pic>
      <p:pic>
        <p:nvPicPr>
          <p:cNvPr id="34" name="Picture Placeholder 33" descr="Check icon">
            <a:extLst>
              <a:ext uri="{FF2B5EF4-FFF2-40B4-BE49-F238E27FC236}">
                <a16:creationId xmlns:a16="http://schemas.microsoft.com/office/drawing/2014/main" id="{EA6876F1-58FD-4237-BE75-C15655445FE1}"/>
              </a:ext>
            </a:extLst>
          </p:cNvPr>
          <p:cNvPicPr>
            <a:picLocks noGrp="1" noChangeAspect="1"/>
          </p:cNvPicPr>
          <p:nvPr>
            <p:ph type="pic" sz="quarter" idx="22"/>
          </p:nvPr>
        </p:nvPicPr>
        <p:blipFill>
          <a:blip r:embed="rId4">
            <a:extLst>
              <a:ext uri="{28A0092B-C50C-407E-A947-70E740481C1C}">
                <a14:useLocalDpi xmlns:a14="http://schemas.microsoft.com/office/drawing/2010/main" val="0"/>
              </a:ext>
            </a:extLst>
          </a:blip>
          <a:srcRect/>
          <a:stretch>
            <a:fillRect/>
          </a:stretch>
        </p:blipFill>
        <p:spPr bwMode="white">
          <a:xfrm>
            <a:off x="867776" y="3980787"/>
            <a:ext cx="576000" cy="576000"/>
          </a:xfrm>
        </p:spPr>
      </p:pic>
      <p:pic>
        <p:nvPicPr>
          <p:cNvPr id="42" name="Picture Placeholder 41" descr="Check icon">
            <a:extLst>
              <a:ext uri="{FF2B5EF4-FFF2-40B4-BE49-F238E27FC236}">
                <a16:creationId xmlns:a16="http://schemas.microsoft.com/office/drawing/2014/main" id="{C9B2F2DF-F5C3-47DD-B3B0-43E328A2AAAB}"/>
              </a:ext>
            </a:extLst>
          </p:cNvPr>
          <p:cNvPicPr>
            <a:picLocks noGrp="1" noChangeAspect="1"/>
          </p:cNvPicPr>
          <p:nvPr>
            <p:ph type="pic" sz="quarter" idx="24"/>
          </p:nvPr>
        </p:nvPicPr>
        <p:blipFill>
          <a:blip r:embed="rId4">
            <a:extLst>
              <a:ext uri="{28A0092B-C50C-407E-A947-70E740481C1C}">
                <a14:useLocalDpi xmlns:a14="http://schemas.microsoft.com/office/drawing/2010/main" val="0"/>
              </a:ext>
            </a:extLst>
          </a:blip>
          <a:srcRect/>
          <a:stretch>
            <a:fillRect/>
          </a:stretch>
        </p:blipFill>
        <p:spPr bwMode="white">
          <a:xfrm>
            <a:off x="8056850" y="4831689"/>
            <a:ext cx="576000" cy="576000"/>
          </a:xfrm>
        </p:spPr>
      </p:pic>
      <p:sp>
        <p:nvSpPr>
          <p:cNvPr id="24" name="object 5" descr="Beige rectangle">
            <a:extLst>
              <a:ext uri="{FF2B5EF4-FFF2-40B4-BE49-F238E27FC236}">
                <a16:creationId xmlns:a16="http://schemas.microsoft.com/office/drawing/2014/main" id="{73ED10AC-D04B-401B-A6A1-6069912D1664}"/>
              </a:ext>
            </a:extLst>
          </p:cNvPr>
          <p:cNvSpPr/>
          <p:nvPr/>
        </p:nvSpPr>
        <p:spPr bwMode="ltGray">
          <a:xfrm>
            <a:off x="929705" y="1339122"/>
            <a:ext cx="3060000" cy="0"/>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endParaRPr lang="en-US" dirty="0"/>
          </a:p>
        </p:txBody>
      </p:sp>
      <p:pic>
        <p:nvPicPr>
          <p:cNvPr id="32" name="Picture Placeholder 31" descr="Check icon">
            <a:extLst>
              <a:ext uri="{FF2B5EF4-FFF2-40B4-BE49-F238E27FC236}">
                <a16:creationId xmlns:a16="http://schemas.microsoft.com/office/drawing/2014/main" id="{6054A700-8461-40AD-8429-6C9F6EEEEC4C}"/>
              </a:ext>
            </a:extLst>
          </p:cNvPr>
          <p:cNvPicPr>
            <a:picLocks noGrp="1" noChangeAspect="1"/>
          </p:cNvPicPr>
          <p:nvPr>
            <p:ph type="pic" sz="quarter" idx="23"/>
          </p:nvPr>
        </p:nvPicPr>
        <p:blipFill>
          <a:blip r:embed="rId5">
            <a:extLst>
              <a:ext uri="{28A0092B-C50C-407E-A947-70E740481C1C}">
                <a14:useLocalDpi xmlns:a14="http://schemas.microsoft.com/office/drawing/2010/main" val="0"/>
              </a:ext>
            </a:extLst>
          </a:blip>
          <a:srcRect/>
          <a:stretch>
            <a:fillRect/>
          </a:stretch>
        </p:blipFill>
        <p:spPr bwMode="white">
          <a:xfrm>
            <a:off x="4353988" y="1667840"/>
            <a:ext cx="576000" cy="576000"/>
          </a:xfrm>
        </p:spPr>
      </p:pic>
    </p:spTree>
    <p:extLst>
      <p:ext uri="{BB962C8B-B14F-4D97-AF65-F5344CB8AC3E}">
        <p14:creationId xmlns:p14="http://schemas.microsoft.com/office/powerpoint/2010/main" val="3366032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20" descr="Two person handshake">
            <a:extLst>
              <a:ext uri="{FF2B5EF4-FFF2-40B4-BE49-F238E27FC236}">
                <a16:creationId xmlns:a16="http://schemas.microsoft.com/office/drawing/2014/main" id="{42EF1974-141C-494C-A63E-216742273C6F}"/>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22" name="object 3" descr="Blue rectangle">
            <a:extLst>
              <a:ext uri="{FF2B5EF4-FFF2-40B4-BE49-F238E27FC236}">
                <a16:creationId xmlns:a16="http://schemas.microsoft.com/office/drawing/2014/main" id="{2D225086-68BE-4168-8F17-9443ADD89675}"/>
              </a:ext>
            </a:extLst>
          </p:cNvPr>
          <p:cNvSpPr/>
          <p:nvPr/>
        </p:nvSpPr>
        <p:spPr>
          <a:xfrm>
            <a:off x="2400" y="122109"/>
            <a:ext cx="12189600" cy="6858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69999"/>
            </a:schemeClr>
          </a:solidFill>
        </p:spPr>
        <p:txBody>
          <a:bodyPr wrap="square" lIns="0" tIns="0" rIns="0" bIns="0" rtlCol="0"/>
          <a:lstStyle/>
          <a:p>
            <a:endParaRPr lang="en-US" dirty="0"/>
          </a:p>
        </p:txBody>
      </p:sp>
      <p:sp>
        <p:nvSpPr>
          <p:cNvPr id="23" name="Oval 22" descr="Beige oval">
            <a:extLst>
              <a:ext uri="{FF2B5EF4-FFF2-40B4-BE49-F238E27FC236}">
                <a16:creationId xmlns:a16="http://schemas.microsoft.com/office/drawing/2014/main" id="{433945EE-A7C1-410E-BF29-F5CEA2F4F576}"/>
              </a:ext>
            </a:extLst>
          </p:cNvPr>
          <p:cNvSpPr/>
          <p:nvPr/>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ntent Placeholder 9">
            <a:extLst>
              <a:ext uri="{FF2B5EF4-FFF2-40B4-BE49-F238E27FC236}">
                <a16:creationId xmlns:a16="http://schemas.microsoft.com/office/drawing/2014/main" id="{2D8AA6DB-EBDB-4269-B4E5-AD059714C629}"/>
              </a:ext>
            </a:extLst>
          </p:cNvPr>
          <p:cNvSpPr>
            <a:spLocks noGrp="1"/>
          </p:cNvSpPr>
          <p:nvPr>
            <p:ph sz="half" idx="15"/>
          </p:nvPr>
        </p:nvSpPr>
        <p:spPr bwMode="white">
          <a:xfrm>
            <a:off x="8517329" y="1592546"/>
            <a:ext cx="2983732" cy="4166240"/>
          </a:xfrm>
        </p:spPr>
        <p:txBody>
          <a:bodyPr>
            <a:noAutofit/>
          </a:bodyPr>
          <a:lstStyle/>
          <a:p>
            <a:pPr marL="12700">
              <a:lnSpc>
                <a:spcPct val="120000"/>
              </a:lnSpc>
              <a:spcBef>
                <a:spcPts val="100"/>
              </a:spcBef>
            </a:pPr>
            <a:r>
              <a:rPr lang="en-US" b="1" dirty="0">
                <a:solidFill>
                  <a:schemeClr val="bg1"/>
                </a:solidFill>
              </a:rPr>
              <a:t>Reports</a:t>
            </a:r>
          </a:p>
          <a:p>
            <a:pPr eaLnBrk="0" fontAlgn="base" hangingPunct="0">
              <a:lnSpc>
                <a:spcPct val="115000"/>
              </a:lnSpc>
              <a:spcBef>
                <a:spcPts val="500"/>
              </a:spcBef>
              <a:spcAft>
                <a:spcPts val="815"/>
              </a:spcAft>
            </a:pPr>
            <a:r>
              <a:rPr lang="en-US" sz="1200" spc="-15" dirty="0">
                <a:solidFill>
                  <a:schemeClr val="bg2">
                    <a:lumMod val="20000"/>
                    <a:lumOff val="80000"/>
                  </a:schemeClr>
                </a:solidFill>
                <a:cs typeface="Arial"/>
              </a:rPr>
              <a:t>The Reporting screen within MortgageFlexONE Servicing system allow the user to have direct access to over 100 standard reports that are delivered with the system. Reports are managed on three separate screens to support Current Reporting/Disbursement Reporting and Trial Balance Reporting. The reports are built using the DevExpress reporting tool and any new reports can be built and added into the system. MortgageFlexONE also provides a near real time replicated SQL read only database for external reporting purposes. A third-party reporting tool can be used to access any needed data field in the database. All fields are available for reporting purposes.</a:t>
            </a:r>
          </a:p>
          <a:p>
            <a:pPr marR="0" lvl="0" eaLnBrk="0" fontAlgn="base" hangingPunct="0">
              <a:lnSpc>
                <a:spcPct val="115000"/>
              </a:lnSpc>
              <a:spcBef>
                <a:spcPts val="500"/>
              </a:spcBef>
              <a:spcAft>
                <a:spcPts val="815"/>
              </a:spcAft>
            </a:pPr>
            <a:endParaRPr lang="en-US" sz="1200" spc="-15" dirty="0">
              <a:solidFill>
                <a:schemeClr val="bg2">
                  <a:lumMod val="20000"/>
                  <a:lumOff val="80000"/>
                </a:schemeClr>
              </a:solidFill>
              <a:cs typeface="Arial"/>
            </a:endParaRPr>
          </a:p>
        </p:txBody>
      </p:sp>
      <p:sp>
        <p:nvSpPr>
          <p:cNvPr id="9" name="Content Placeholder 8">
            <a:extLst>
              <a:ext uri="{FF2B5EF4-FFF2-40B4-BE49-F238E27FC236}">
                <a16:creationId xmlns:a16="http://schemas.microsoft.com/office/drawing/2014/main" id="{2AF9D9A5-149E-4118-AAE3-8EF91B9C5B7D}"/>
              </a:ext>
            </a:extLst>
          </p:cNvPr>
          <p:cNvSpPr>
            <a:spLocks noGrp="1"/>
          </p:cNvSpPr>
          <p:nvPr>
            <p:ph sz="half" idx="14"/>
          </p:nvPr>
        </p:nvSpPr>
        <p:spPr bwMode="white">
          <a:xfrm>
            <a:off x="4866064" y="1592546"/>
            <a:ext cx="3148965" cy="2828715"/>
          </a:xfrm>
        </p:spPr>
        <p:txBody>
          <a:bodyPr>
            <a:noAutofit/>
          </a:bodyPr>
          <a:lstStyle/>
          <a:p>
            <a:pPr marL="12700">
              <a:lnSpc>
                <a:spcPct val="120000"/>
              </a:lnSpc>
              <a:spcBef>
                <a:spcPts val="100"/>
              </a:spcBef>
            </a:pPr>
            <a:r>
              <a:rPr lang="en-US" b="1" dirty="0">
                <a:solidFill>
                  <a:schemeClr val="bg1"/>
                </a:solidFill>
              </a:rPr>
              <a:t>Portfolio and Investor</a:t>
            </a:r>
          </a:p>
          <a:p>
            <a:pPr marR="5080">
              <a:lnSpc>
                <a:spcPct val="100000"/>
              </a:lnSpc>
              <a:spcBef>
                <a:spcPts val="600"/>
              </a:spcBef>
            </a:pPr>
            <a:r>
              <a:rPr lang="en-US" sz="1200" spc="-15" dirty="0">
                <a:solidFill>
                  <a:schemeClr val="bg2">
                    <a:lumMod val="20000"/>
                    <a:lumOff val="80000"/>
                  </a:schemeClr>
                </a:solidFill>
                <a:cs typeface="Arial"/>
              </a:rPr>
              <a:t>The Portfolio and Investor screens within MortgageFlexONE Servicing system allow the user to have direct access to the Investor Trail Balance screen to see the loans associated with that investor and the Investor calendar to the required cutoff dates by investor for cutoff/remittance/default. All loan transactions are also managed in this area of the system to allow for the sale/transfer/repurchase of individual or bulk loans and servicing retained/released. All the Portfolio and Investor Maintenance is also managed in this area. </a:t>
            </a:r>
          </a:p>
        </p:txBody>
      </p:sp>
      <p:sp>
        <p:nvSpPr>
          <p:cNvPr id="2" name="Slide Number Placeholder 1">
            <a:extLst>
              <a:ext uri="{FF2B5EF4-FFF2-40B4-BE49-F238E27FC236}">
                <a16:creationId xmlns:a16="http://schemas.microsoft.com/office/drawing/2014/main" id="{3790A3AE-E658-426D-96CD-CB0614B7418A}"/>
              </a:ext>
            </a:extLst>
          </p:cNvPr>
          <p:cNvSpPr>
            <a:spLocks noGrp="1"/>
          </p:cNvSpPr>
          <p:nvPr>
            <p:ph type="sldNum" sz="quarter" idx="12"/>
          </p:nvPr>
        </p:nvSpPr>
        <p:spPr/>
        <p:txBody>
          <a:bodyPr/>
          <a:lstStyle/>
          <a:p>
            <a:fld id="{82EE24B5-652C-4DB5-B7C3-B5BBEC1280B1}" type="slidenum">
              <a:rPr lang="en-US" smtClean="0"/>
              <a:t>4</a:t>
            </a:fld>
            <a:endParaRPr lang="en-US" dirty="0"/>
          </a:p>
        </p:txBody>
      </p:sp>
      <p:sp>
        <p:nvSpPr>
          <p:cNvPr id="6" name="Title 5">
            <a:extLst>
              <a:ext uri="{FF2B5EF4-FFF2-40B4-BE49-F238E27FC236}">
                <a16:creationId xmlns:a16="http://schemas.microsoft.com/office/drawing/2014/main" id="{6BDEDF39-62EC-40AF-98F4-06A79F1F80F1}"/>
              </a:ext>
            </a:extLst>
          </p:cNvPr>
          <p:cNvSpPr>
            <a:spLocks noGrp="1"/>
          </p:cNvSpPr>
          <p:nvPr>
            <p:ph type="title"/>
          </p:nvPr>
        </p:nvSpPr>
        <p:spPr bwMode="ltGray">
          <a:xfrm>
            <a:off x="818028" y="365125"/>
            <a:ext cx="10515600" cy="1325563"/>
          </a:xfrm>
        </p:spPr>
        <p:txBody>
          <a:bodyPr/>
          <a:lstStyle/>
          <a:p>
            <a:r>
              <a:rPr lang="en-US" dirty="0">
                <a:solidFill>
                  <a:schemeClr val="bg1"/>
                </a:solidFill>
              </a:rPr>
              <a:t>OUR SERVICES</a:t>
            </a:r>
            <a:endParaRPr lang="en-US" dirty="0"/>
          </a:p>
        </p:txBody>
      </p:sp>
      <p:sp>
        <p:nvSpPr>
          <p:cNvPr id="7" name="Content Placeholder 6">
            <a:extLst>
              <a:ext uri="{FF2B5EF4-FFF2-40B4-BE49-F238E27FC236}">
                <a16:creationId xmlns:a16="http://schemas.microsoft.com/office/drawing/2014/main" id="{23DC0E4E-6822-467C-96E3-77C667B41D2B}"/>
              </a:ext>
            </a:extLst>
          </p:cNvPr>
          <p:cNvSpPr>
            <a:spLocks noGrp="1"/>
          </p:cNvSpPr>
          <p:nvPr>
            <p:ph sz="half" idx="1"/>
          </p:nvPr>
        </p:nvSpPr>
        <p:spPr bwMode="white">
          <a:xfrm>
            <a:off x="1339986" y="1523304"/>
            <a:ext cx="3148965" cy="3241409"/>
          </a:xfrm>
        </p:spPr>
        <p:txBody>
          <a:bodyPr>
            <a:noAutofit/>
          </a:bodyPr>
          <a:lstStyle/>
          <a:p>
            <a:pPr marL="12700">
              <a:lnSpc>
                <a:spcPct val="120000"/>
              </a:lnSpc>
              <a:spcBef>
                <a:spcPts val="100"/>
              </a:spcBef>
            </a:pPr>
            <a:r>
              <a:rPr lang="en-US" b="1" dirty="0">
                <a:solidFill>
                  <a:schemeClr val="bg1"/>
                </a:solidFill>
              </a:rPr>
              <a:t>Disbursements</a:t>
            </a:r>
          </a:p>
          <a:p>
            <a:pPr marR="0" lvl="0">
              <a:lnSpc>
                <a:spcPct val="115000"/>
              </a:lnSpc>
              <a:spcBef>
                <a:spcPts val="500"/>
              </a:spcBef>
              <a:spcAft>
                <a:spcPts val="1000"/>
              </a:spcAft>
            </a:pPr>
            <a:r>
              <a:rPr lang="en-US" sz="1200" spc="-15" dirty="0">
                <a:solidFill>
                  <a:schemeClr val="bg2">
                    <a:lumMod val="20000"/>
                    <a:lumOff val="80000"/>
                  </a:schemeClr>
                </a:solidFill>
                <a:cs typeface="Arial"/>
              </a:rPr>
              <a:t>The Disbursements screens within  MortgageFlexONE Servicing system allow the user to have direct access to all aspects of escrow management.  The Escrow Disbursement and Escrow Disbursement History screen will have the current disbursements due and pending by date and type (Tax, MI, property or Optional Insurance). We support queues based on the number of days to the next escrow so that the users can have a forecast of loans that need to be worked on. We have integrations to CoreLogic and First American for tax.  </a:t>
            </a:r>
          </a:p>
          <a:p>
            <a:pPr marR="5080">
              <a:lnSpc>
                <a:spcPct val="120000"/>
              </a:lnSpc>
              <a:spcBef>
                <a:spcPts val="600"/>
              </a:spcBef>
            </a:pPr>
            <a:endParaRPr lang="en-US" sz="1800" i="1" spc="-15" dirty="0">
              <a:solidFill>
                <a:schemeClr val="bg2">
                  <a:lumMod val="20000"/>
                  <a:lumOff val="80000"/>
                </a:schemeClr>
              </a:solidFill>
              <a:cs typeface="Arial"/>
            </a:endParaRPr>
          </a:p>
        </p:txBody>
      </p:sp>
      <p:sp>
        <p:nvSpPr>
          <p:cNvPr id="12" name="Content Placeholder 11">
            <a:extLst>
              <a:ext uri="{FF2B5EF4-FFF2-40B4-BE49-F238E27FC236}">
                <a16:creationId xmlns:a16="http://schemas.microsoft.com/office/drawing/2014/main" id="{72176240-9D71-46A9-959A-FFCF84DC04A3}"/>
              </a:ext>
            </a:extLst>
          </p:cNvPr>
          <p:cNvSpPr>
            <a:spLocks noGrp="1"/>
          </p:cNvSpPr>
          <p:nvPr>
            <p:ph sz="half" idx="17"/>
          </p:nvPr>
        </p:nvSpPr>
        <p:spPr bwMode="white">
          <a:xfrm>
            <a:off x="4875498" y="4743716"/>
            <a:ext cx="3483575" cy="1899846"/>
          </a:xfrm>
        </p:spPr>
        <p:txBody>
          <a:bodyPr>
            <a:noAutofit/>
          </a:bodyPr>
          <a:lstStyle/>
          <a:p>
            <a:pPr marL="12700">
              <a:lnSpc>
                <a:spcPct val="120000"/>
              </a:lnSpc>
              <a:spcBef>
                <a:spcPts val="100"/>
              </a:spcBef>
            </a:pPr>
            <a:r>
              <a:rPr lang="en-US" b="1" dirty="0">
                <a:solidFill>
                  <a:schemeClr val="bg1"/>
                </a:solidFill>
              </a:rPr>
              <a:t>Collections</a:t>
            </a:r>
          </a:p>
          <a:p>
            <a:pPr marR="5080">
              <a:lnSpc>
                <a:spcPct val="100000"/>
              </a:lnSpc>
              <a:spcBef>
                <a:spcPts val="600"/>
              </a:spcBef>
            </a:pPr>
            <a:r>
              <a:rPr lang="en-US" sz="1200" spc="-15" dirty="0">
                <a:solidFill>
                  <a:schemeClr val="bg2">
                    <a:lumMod val="20000"/>
                    <a:lumOff val="80000"/>
                  </a:schemeClr>
                </a:solidFill>
                <a:cs typeface="Arial"/>
              </a:rPr>
              <a:t>The Collections screens within MortgageFlexONE Servicing system allows the user to have direct access to pre/30/60/90 days collection queues based on assigned security levels. Each defined queue will support the collection process for that group of loans. There are servicer defined drop downs for customer contact ad follow-up. </a:t>
            </a:r>
            <a:endParaRPr lang="en-US" sz="1400" i="1" spc="-15" dirty="0">
              <a:solidFill>
                <a:schemeClr val="bg2">
                  <a:lumMod val="20000"/>
                  <a:lumOff val="80000"/>
                </a:schemeClr>
              </a:solidFill>
              <a:cs typeface="Arial"/>
            </a:endParaRPr>
          </a:p>
        </p:txBody>
      </p:sp>
      <p:pic>
        <p:nvPicPr>
          <p:cNvPr id="36" name="Picture Placeholder 35" descr="Check icon">
            <a:extLst>
              <a:ext uri="{FF2B5EF4-FFF2-40B4-BE49-F238E27FC236}">
                <a16:creationId xmlns:a16="http://schemas.microsoft.com/office/drawing/2014/main" id="{1A9D8BC9-CF04-4A6C-89E6-E6A18D7419F0}"/>
              </a:ext>
            </a:extLst>
          </p:cNvPr>
          <p:cNvPicPr>
            <a:picLocks noGrp="1" noChangeAspect="1"/>
          </p:cNvPicPr>
          <p:nvPr>
            <p:ph type="pic" sz="quarter" idx="19"/>
          </p:nvPr>
        </p:nvPicPr>
        <p:blipFill>
          <a:blip r:embed="rId4">
            <a:extLst>
              <a:ext uri="{28A0092B-C50C-407E-A947-70E740481C1C}">
                <a14:useLocalDpi xmlns:a14="http://schemas.microsoft.com/office/drawing/2010/main" val="0"/>
              </a:ext>
            </a:extLst>
          </a:blip>
          <a:srcRect/>
          <a:stretch>
            <a:fillRect/>
          </a:stretch>
        </p:blipFill>
        <p:spPr bwMode="white">
          <a:xfrm>
            <a:off x="852079" y="1442137"/>
            <a:ext cx="576000" cy="576000"/>
          </a:xfrm>
        </p:spPr>
      </p:pic>
      <p:pic>
        <p:nvPicPr>
          <p:cNvPr id="38" name="Picture Placeholder 37" descr="Check icon">
            <a:extLst>
              <a:ext uri="{FF2B5EF4-FFF2-40B4-BE49-F238E27FC236}">
                <a16:creationId xmlns:a16="http://schemas.microsoft.com/office/drawing/2014/main" id="{D15B4FC9-0788-4E4C-9F5A-FCFAF69E7E7F}"/>
              </a:ext>
            </a:extLst>
          </p:cNvPr>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a:stretch>
            <a:fillRect/>
          </a:stretch>
        </p:blipFill>
        <p:spPr bwMode="white">
          <a:xfrm>
            <a:off x="4414058" y="1523303"/>
            <a:ext cx="576000" cy="576000"/>
          </a:xfrm>
        </p:spPr>
      </p:pic>
      <p:pic>
        <p:nvPicPr>
          <p:cNvPr id="40" name="Picture Placeholder 39" descr="Check icon">
            <a:extLst>
              <a:ext uri="{FF2B5EF4-FFF2-40B4-BE49-F238E27FC236}">
                <a16:creationId xmlns:a16="http://schemas.microsoft.com/office/drawing/2014/main" id="{250F553C-3E38-47E0-8A58-2967D756991D}"/>
              </a:ext>
            </a:extLst>
          </p:cNvPr>
          <p:cNvPicPr>
            <a:picLocks noGrp="1" noChangeAspect="1"/>
          </p:cNvPicPr>
          <p:nvPr>
            <p:ph type="pic" sz="quarter" idx="21"/>
          </p:nvPr>
        </p:nvPicPr>
        <p:blipFill>
          <a:blip r:embed="rId4">
            <a:extLst>
              <a:ext uri="{28A0092B-C50C-407E-A947-70E740481C1C}">
                <a14:useLocalDpi xmlns:a14="http://schemas.microsoft.com/office/drawing/2010/main" val="0"/>
              </a:ext>
            </a:extLst>
          </a:blip>
          <a:srcRect/>
          <a:stretch>
            <a:fillRect/>
          </a:stretch>
        </p:blipFill>
        <p:spPr bwMode="white">
          <a:xfrm>
            <a:off x="8036055" y="1502513"/>
            <a:ext cx="576000" cy="576000"/>
          </a:xfrm>
        </p:spPr>
      </p:pic>
      <p:sp>
        <p:nvSpPr>
          <p:cNvPr id="24" name="object 5" descr="Beige rectangle">
            <a:extLst>
              <a:ext uri="{FF2B5EF4-FFF2-40B4-BE49-F238E27FC236}">
                <a16:creationId xmlns:a16="http://schemas.microsoft.com/office/drawing/2014/main" id="{73ED10AC-D04B-401B-A6A1-6069912D1664}"/>
              </a:ext>
            </a:extLst>
          </p:cNvPr>
          <p:cNvSpPr/>
          <p:nvPr/>
        </p:nvSpPr>
        <p:spPr bwMode="ltGray">
          <a:xfrm>
            <a:off x="929705" y="1339122"/>
            <a:ext cx="3060000" cy="0"/>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endParaRPr lang="en-US" dirty="0"/>
          </a:p>
        </p:txBody>
      </p:sp>
      <p:pic>
        <p:nvPicPr>
          <p:cNvPr id="32" name="Picture Placeholder 31" descr="Check icon">
            <a:extLst>
              <a:ext uri="{FF2B5EF4-FFF2-40B4-BE49-F238E27FC236}">
                <a16:creationId xmlns:a16="http://schemas.microsoft.com/office/drawing/2014/main" id="{6054A700-8461-40AD-8429-6C9F6EEEEC4C}"/>
              </a:ext>
            </a:extLst>
          </p:cNvPr>
          <p:cNvPicPr>
            <a:picLocks noGrp="1" noChangeAspect="1"/>
          </p:cNvPicPr>
          <p:nvPr>
            <p:ph type="pic" sz="quarter" idx="23"/>
          </p:nvPr>
        </p:nvPicPr>
        <p:blipFill>
          <a:blip r:embed="rId5">
            <a:extLst>
              <a:ext uri="{28A0092B-C50C-407E-A947-70E740481C1C}">
                <a14:useLocalDpi xmlns:a14="http://schemas.microsoft.com/office/drawing/2010/main" val="0"/>
              </a:ext>
            </a:extLst>
          </a:blip>
          <a:srcRect/>
          <a:stretch>
            <a:fillRect/>
          </a:stretch>
        </p:blipFill>
        <p:spPr bwMode="white">
          <a:xfrm>
            <a:off x="4394225" y="4635699"/>
            <a:ext cx="576000" cy="576000"/>
          </a:xfrm>
        </p:spPr>
      </p:pic>
      <p:pic>
        <p:nvPicPr>
          <p:cNvPr id="5" name="Picture Placeholder 37" descr="Check icon">
            <a:extLst>
              <a:ext uri="{FF2B5EF4-FFF2-40B4-BE49-F238E27FC236}">
                <a16:creationId xmlns:a16="http://schemas.microsoft.com/office/drawing/2014/main" id="{ABC0674B-8247-43BF-D94F-C8F95E15E7F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white">
          <a:xfrm>
            <a:off x="874780" y="4712734"/>
            <a:ext cx="576000" cy="576000"/>
          </a:xfrm>
          <a:prstGeom prst="rect">
            <a:avLst/>
          </a:prstGeom>
        </p:spPr>
      </p:pic>
      <p:sp>
        <p:nvSpPr>
          <p:cNvPr id="14" name="Content Placeholder 6">
            <a:extLst>
              <a:ext uri="{FF2B5EF4-FFF2-40B4-BE49-F238E27FC236}">
                <a16:creationId xmlns:a16="http://schemas.microsoft.com/office/drawing/2014/main" id="{BEF5B89F-15F9-75B9-74D6-1818755EB394}"/>
              </a:ext>
            </a:extLst>
          </p:cNvPr>
          <p:cNvSpPr txBox="1">
            <a:spLocks/>
          </p:cNvSpPr>
          <p:nvPr/>
        </p:nvSpPr>
        <p:spPr bwMode="white">
          <a:xfrm>
            <a:off x="1339986" y="4804162"/>
            <a:ext cx="3148965" cy="205383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a:lnSpc>
                <a:spcPct val="120000"/>
              </a:lnSpc>
              <a:spcBef>
                <a:spcPts val="100"/>
              </a:spcBef>
            </a:pPr>
            <a:r>
              <a:rPr lang="en-US" b="1" dirty="0">
                <a:solidFill>
                  <a:schemeClr val="bg1"/>
                </a:solidFill>
              </a:rPr>
              <a:t>Accounting</a:t>
            </a:r>
          </a:p>
          <a:p>
            <a:pPr>
              <a:lnSpc>
                <a:spcPct val="115000"/>
              </a:lnSpc>
              <a:spcBef>
                <a:spcPts val="500"/>
              </a:spcBef>
              <a:spcAft>
                <a:spcPts val="1000"/>
              </a:spcAft>
            </a:pPr>
            <a:r>
              <a:rPr lang="en-US" sz="1200" spc="-15" dirty="0">
                <a:solidFill>
                  <a:schemeClr val="bg2">
                    <a:lumMod val="20000"/>
                    <a:lumOff val="80000"/>
                  </a:schemeClr>
                </a:solidFill>
                <a:cs typeface="Arial"/>
              </a:rPr>
              <a:t>The  Accounting screens within MortgageFlexONE Servicing system allow the user to have direct access to Bank Information, Accounts, Corporate Account Maintenance, and accounting functions to support daily, Group cash balancing in the system. We also provide complete system balancing.</a:t>
            </a:r>
          </a:p>
          <a:p>
            <a:pPr marR="5080">
              <a:lnSpc>
                <a:spcPct val="120000"/>
              </a:lnSpc>
              <a:spcBef>
                <a:spcPts val="600"/>
              </a:spcBef>
            </a:pPr>
            <a:endParaRPr lang="en-US" sz="1800" i="1" spc="-15" dirty="0">
              <a:solidFill>
                <a:schemeClr val="bg2">
                  <a:lumMod val="20000"/>
                  <a:lumOff val="80000"/>
                </a:schemeClr>
              </a:solidFill>
              <a:cs typeface="Arial"/>
            </a:endParaRPr>
          </a:p>
        </p:txBody>
      </p:sp>
    </p:spTree>
    <p:extLst>
      <p:ext uri="{BB962C8B-B14F-4D97-AF65-F5344CB8AC3E}">
        <p14:creationId xmlns:p14="http://schemas.microsoft.com/office/powerpoint/2010/main" val="2527616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20" descr="Two person handshake">
            <a:extLst>
              <a:ext uri="{FF2B5EF4-FFF2-40B4-BE49-F238E27FC236}">
                <a16:creationId xmlns:a16="http://schemas.microsoft.com/office/drawing/2014/main" id="{42EF1974-141C-494C-A63E-216742273C6F}"/>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22" name="object 3" descr="Blue rectangle">
            <a:extLst>
              <a:ext uri="{FF2B5EF4-FFF2-40B4-BE49-F238E27FC236}">
                <a16:creationId xmlns:a16="http://schemas.microsoft.com/office/drawing/2014/main" id="{2D225086-68BE-4168-8F17-9443ADD89675}"/>
              </a:ext>
            </a:extLst>
          </p:cNvPr>
          <p:cNvSpPr/>
          <p:nvPr/>
        </p:nvSpPr>
        <p:spPr>
          <a:xfrm>
            <a:off x="2400" y="138293"/>
            <a:ext cx="12189600" cy="6858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69999"/>
            </a:schemeClr>
          </a:solidFill>
        </p:spPr>
        <p:txBody>
          <a:bodyPr wrap="square" lIns="0" tIns="0" rIns="0" bIns="0" rtlCol="0"/>
          <a:lstStyle/>
          <a:p>
            <a:endParaRPr lang="en-US" dirty="0"/>
          </a:p>
        </p:txBody>
      </p:sp>
      <p:sp>
        <p:nvSpPr>
          <p:cNvPr id="23" name="Oval 22" descr="Beige oval">
            <a:extLst>
              <a:ext uri="{FF2B5EF4-FFF2-40B4-BE49-F238E27FC236}">
                <a16:creationId xmlns:a16="http://schemas.microsoft.com/office/drawing/2014/main" id="{433945EE-A7C1-410E-BF29-F5CEA2F4F576}"/>
              </a:ext>
            </a:extLst>
          </p:cNvPr>
          <p:cNvSpPr/>
          <p:nvPr/>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ntent Placeholder 9">
            <a:extLst>
              <a:ext uri="{FF2B5EF4-FFF2-40B4-BE49-F238E27FC236}">
                <a16:creationId xmlns:a16="http://schemas.microsoft.com/office/drawing/2014/main" id="{2D8AA6DB-EBDB-4269-B4E5-AD059714C629}"/>
              </a:ext>
            </a:extLst>
          </p:cNvPr>
          <p:cNvSpPr>
            <a:spLocks noGrp="1"/>
          </p:cNvSpPr>
          <p:nvPr>
            <p:ph sz="half" idx="15"/>
          </p:nvPr>
        </p:nvSpPr>
        <p:spPr bwMode="white">
          <a:xfrm>
            <a:off x="8578505" y="1702823"/>
            <a:ext cx="2983732" cy="3961602"/>
          </a:xfrm>
        </p:spPr>
        <p:txBody>
          <a:bodyPr>
            <a:noAutofit/>
          </a:bodyPr>
          <a:lstStyle/>
          <a:p>
            <a:pPr marL="12700">
              <a:lnSpc>
                <a:spcPct val="120000"/>
              </a:lnSpc>
              <a:spcBef>
                <a:spcPts val="100"/>
              </a:spcBef>
            </a:pPr>
            <a:r>
              <a:rPr lang="en-US" b="1" dirty="0">
                <a:solidFill>
                  <a:schemeClr val="bg1"/>
                </a:solidFill>
              </a:rPr>
              <a:t>Portal</a:t>
            </a:r>
          </a:p>
          <a:p>
            <a:pPr eaLnBrk="0" fontAlgn="base" hangingPunct="0">
              <a:lnSpc>
                <a:spcPct val="115000"/>
              </a:lnSpc>
              <a:spcBef>
                <a:spcPts val="500"/>
              </a:spcBef>
              <a:spcAft>
                <a:spcPts val="815"/>
              </a:spcAft>
            </a:pPr>
            <a:r>
              <a:rPr lang="en-US" sz="1200" spc="-15" dirty="0">
                <a:solidFill>
                  <a:schemeClr val="bg2">
                    <a:lumMod val="20000"/>
                    <a:lumOff val="80000"/>
                  </a:schemeClr>
                </a:solidFill>
                <a:cs typeface="Arial"/>
              </a:rPr>
              <a:t>Included in the MortgageFlexONE Servicing system is our Borrower portal. The ENGAGE Borrower portal will support the consumer and allow for the agent or customer service representative to access the same screens with the borrower. The goal with the portal is to drive most consumer requests to the portal for ACH maintenance, payments, documents and image submission, amortization, and payoff requests. Mobile Responsive • Realtime image submission and retrieval • Built on top of Servicing database • Supports Mortgage, Chattel and Consumer • Lender can tailor the user experience </a:t>
            </a:r>
          </a:p>
          <a:p>
            <a:pPr marR="0" lvl="0" eaLnBrk="0" fontAlgn="base" hangingPunct="0">
              <a:lnSpc>
                <a:spcPct val="115000"/>
              </a:lnSpc>
              <a:spcBef>
                <a:spcPts val="500"/>
              </a:spcBef>
              <a:spcAft>
                <a:spcPts val="815"/>
              </a:spcAft>
            </a:pPr>
            <a:endParaRPr lang="en-US" sz="1200" spc="-15" dirty="0">
              <a:solidFill>
                <a:schemeClr val="bg2">
                  <a:lumMod val="20000"/>
                  <a:lumOff val="80000"/>
                </a:schemeClr>
              </a:solidFill>
              <a:cs typeface="Arial"/>
            </a:endParaRPr>
          </a:p>
        </p:txBody>
      </p:sp>
      <p:sp>
        <p:nvSpPr>
          <p:cNvPr id="9" name="Content Placeholder 8">
            <a:extLst>
              <a:ext uri="{FF2B5EF4-FFF2-40B4-BE49-F238E27FC236}">
                <a16:creationId xmlns:a16="http://schemas.microsoft.com/office/drawing/2014/main" id="{2AF9D9A5-149E-4118-AAE3-8EF91B9C5B7D}"/>
              </a:ext>
            </a:extLst>
          </p:cNvPr>
          <p:cNvSpPr>
            <a:spLocks noGrp="1"/>
          </p:cNvSpPr>
          <p:nvPr>
            <p:ph sz="half" idx="14"/>
          </p:nvPr>
        </p:nvSpPr>
        <p:spPr bwMode="white">
          <a:xfrm>
            <a:off x="4863664" y="1702823"/>
            <a:ext cx="2889473" cy="3176673"/>
          </a:xfrm>
        </p:spPr>
        <p:txBody>
          <a:bodyPr>
            <a:noAutofit/>
          </a:bodyPr>
          <a:lstStyle/>
          <a:p>
            <a:pPr marL="12700">
              <a:lnSpc>
                <a:spcPct val="120000"/>
              </a:lnSpc>
              <a:spcBef>
                <a:spcPts val="100"/>
              </a:spcBef>
            </a:pPr>
            <a:r>
              <a:rPr lang="en-US" b="1" dirty="0">
                <a:solidFill>
                  <a:schemeClr val="bg1"/>
                </a:solidFill>
              </a:rPr>
              <a:t>Admin/Security and Maintenance</a:t>
            </a:r>
          </a:p>
          <a:p>
            <a:pPr marR="5080">
              <a:lnSpc>
                <a:spcPct val="100000"/>
              </a:lnSpc>
              <a:spcBef>
                <a:spcPts val="600"/>
              </a:spcBef>
            </a:pPr>
            <a:r>
              <a:rPr lang="en-US" sz="1200" spc="-15" dirty="0">
                <a:solidFill>
                  <a:schemeClr val="bg2">
                    <a:lumMod val="20000"/>
                    <a:lumOff val="80000"/>
                  </a:schemeClr>
                </a:solidFill>
                <a:cs typeface="Arial"/>
              </a:rPr>
              <a:t>The Administrative portion of the  MortgageFlexONE Servicing system allows the servicer defined administrators to have access to all aspects of system set-up, role and user-based security, work calendars, password policies and maintenance. We also have an extensive list of Trigger Processes that are managed to automate daily and nightly events in the system. All vendors, states, templates, worklists, escrow companies are also managed here. </a:t>
            </a:r>
          </a:p>
        </p:txBody>
      </p:sp>
      <p:sp>
        <p:nvSpPr>
          <p:cNvPr id="2" name="Slide Number Placeholder 1">
            <a:extLst>
              <a:ext uri="{FF2B5EF4-FFF2-40B4-BE49-F238E27FC236}">
                <a16:creationId xmlns:a16="http://schemas.microsoft.com/office/drawing/2014/main" id="{3790A3AE-E658-426D-96CD-CB0614B7418A}"/>
              </a:ext>
            </a:extLst>
          </p:cNvPr>
          <p:cNvSpPr>
            <a:spLocks noGrp="1"/>
          </p:cNvSpPr>
          <p:nvPr>
            <p:ph type="sldNum" sz="quarter" idx="12"/>
          </p:nvPr>
        </p:nvSpPr>
        <p:spPr/>
        <p:txBody>
          <a:bodyPr/>
          <a:lstStyle/>
          <a:p>
            <a:fld id="{82EE24B5-652C-4DB5-B7C3-B5BBEC1280B1}" type="slidenum">
              <a:rPr lang="en-US" smtClean="0"/>
              <a:t>5</a:t>
            </a:fld>
            <a:endParaRPr lang="en-US" dirty="0"/>
          </a:p>
        </p:txBody>
      </p:sp>
      <p:sp>
        <p:nvSpPr>
          <p:cNvPr id="6" name="Title 5">
            <a:extLst>
              <a:ext uri="{FF2B5EF4-FFF2-40B4-BE49-F238E27FC236}">
                <a16:creationId xmlns:a16="http://schemas.microsoft.com/office/drawing/2014/main" id="{6BDEDF39-62EC-40AF-98F4-06A79F1F80F1}"/>
              </a:ext>
            </a:extLst>
          </p:cNvPr>
          <p:cNvSpPr>
            <a:spLocks noGrp="1"/>
          </p:cNvSpPr>
          <p:nvPr>
            <p:ph type="title"/>
          </p:nvPr>
        </p:nvSpPr>
        <p:spPr bwMode="ltGray">
          <a:xfrm>
            <a:off x="818028" y="365125"/>
            <a:ext cx="10515600" cy="1325563"/>
          </a:xfrm>
        </p:spPr>
        <p:txBody>
          <a:bodyPr/>
          <a:lstStyle/>
          <a:p>
            <a:r>
              <a:rPr lang="en-US" dirty="0">
                <a:solidFill>
                  <a:schemeClr val="bg1"/>
                </a:solidFill>
              </a:rPr>
              <a:t>OUR SERVICES</a:t>
            </a:r>
            <a:endParaRPr lang="en-US" dirty="0"/>
          </a:p>
        </p:txBody>
      </p:sp>
      <p:sp>
        <p:nvSpPr>
          <p:cNvPr id="7" name="Content Placeholder 6">
            <a:extLst>
              <a:ext uri="{FF2B5EF4-FFF2-40B4-BE49-F238E27FC236}">
                <a16:creationId xmlns:a16="http://schemas.microsoft.com/office/drawing/2014/main" id="{23DC0E4E-6822-467C-96E3-77C667B41D2B}"/>
              </a:ext>
            </a:extLst>
          </p:cNvPr>
          <p:cNvSpPr>
            <a:spLocks noGrp="1"/>
          </p:cNvSpPr>
          <p:nvPr>
            <p:ph sz="half" idx="1"/>
          </p:nvPr>
        </p:nvSpPr>
        <p:spPr bwMode="white">
          <a:xfrm>
            <a:off x="1337077" y="1702824"/>
            <a:ext cx="2701219" cy="3411341"/>
          </a:xfrm>
        </p:spPr>
        <p:txBody>
          <a:bodyPr>
            <a:noAutofit/>
          </a:bodyPr>
          <a:lstStyle/>
          <a:p>
            <a:pPr marL="12700">
              <a:lnSpc>
                <a:spcPct val="120000"/>
              </a:lnSpc>
              <a:spcBef>
                <a:spcPts val="100"/>
              </a:spcBef>
            </a:pPr>
            <a:r>
              <a:rPr lang="en-US" b="1" dirty="0">
                <a:solidFill>
                  <a:schemeClr val="bg1"/>
                </a:solidFill>
              </a:rPr>
              <a:t>Default</a:t>
            </a:r>
          </a:p>
          <a:p>
            <a:pPr marR="0" lvl="0">
              <a:lnSpc>
                <a:spcPct val="115000"/>
              </a:lnSpc>
              <a:spcBef>
                <a:spcPts val="500"/>
              </a:spcBef>
              <a:spcAft>
                <a:spcPts val="1000"/>
              </a:spcAft>
            </a:pPr>
            <a:r>
              <a:rPr lang="en-US" sz="1200" spc="-15" dirty="0">
                <a:solidFill>
                  <a:schemeClr val="bg2">
                    <a:lumMod val="20000"/>
                    <a:lumOff val="80000"/>
                  </a:schemeClr>
                </a:solidFill>
                <a:cs typeface="Arial"/>
              </a:rPr>
              <a:t>The Default screens within MortgageFlexONE Servicing system allow the user to have direct access to Bankruptcy/Foreclosure/Loss Mitigation queues based on assigned security levels. Each defined queue will support the required default process for that group of loans. Templates can be built to the state level to support the legal required steps for each process. Task Driven Follow-up is also a part of this area of the system supporting Default Actions, Events and Lien Release. </a:t>
            </a:r>
          </a:p>
          <a:p>
            <a:pPr marR="5080">
              <a:lnSpc>
                <a:spcPct val="120000"/>
              </a:lnSpc>
              <a:spcBef>
                <a:spcPts val="600"/>
              </a:spcBef>
            </a:pPr>
            <a:endParaRPr lang="en-US" sz="1800" i="1" spc="-15" dirty="0">
              <a:solidFill>
                <a:schemeClr val="bg2">
                  <a:lumMod val="20000"/>
                  <a:lumOff val="80000"/>
                </a:schemeClr>
              </a:solidFill>
              <a:cs typeface="Arial"/>
            </a:endParaRPr>
          </a:p>
        </p:txBody>
      </p:sp>
      <p:pic>
        <p:nvPicPr>
          <p:cNvPr id="36" name="Picture Placeholder 35" descr="Check icon">
            <a:extLst>
              <a:ext uri="{FF2B5EF4-FFF2-40B4-BE49-F238E27FC236}">
                <a16:creationId xmlns:a16="http://schemas.microsoft.com/office/drawing/2014/main" id="{1A9D8BC9-CF04-4A6C-89E6-E6A18D7419F0}"/>
              </a:ext>
            </a:extLst>
          </p:cNvPr>
          <p:cNvPicPr>
            <a:picLocks noGrp="1" noChangeAspect="1"/>
          </p:cNvPicPr>
          <p:nvPr>
            <p:ph type="pic" sz="quarter" idx="19"/>
          </p:nvPr>
        </p:nvPicPr>
        <p:blipFill>
          <a:blip r:embed="rId4">
            <a:extLst>
              <a:ext uri="{28A0092B-C50C-407E-A947-70E740481C1C}">
                <a14:useLocalDpi xmlns:a14="http://schemas.microsoft.com/office/drawing/2010/main" val="0"/>
              </a:ext>
            </a:extLst>
          </a:blip>
          <a:srcRect/>
          <a:stretch>
            <a:fillRect/>
          </a:stretch>
        </p:blipFill>
        <p:spPr bwMode="white">
          <a:xfrm>
            <a:off x="858372" y="1603958"/>
            <a:ext cx="576000" cy="576000"/>
          </a:xfrm>
        </p:spPr>
      </p:pic>
      <p:pic>
        <p:nvPicPr>
          <p:cNvPr id="38" name="Picture Placeholder 37" descr="Check icon">
            <a:extLst>
              <a:ext uri="{FF2B5EF4-FFF2-40B4-BE49-F238E27FC236}">
                <a16:creationId xmlns:a16="http://schemas.microsoft.com/office/drawing/2014/main" id="{D15B4FC9-0788-4E4C-9F5A-FCFAF69E7E7F}"/>
              </a:ext>
            </a:extLst>
          </p:cNvPr>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a:stretch>
            <a:fillRect/>
          </a:stretch>
        </p:blipFill>
        <p:spPr bwMode="white">
          <a:xfrm>
            <a:off x="4367678" y="1629520"/>
            <a:ext cx="576000" cy="576000"/>
          </a:xfrm>
        </p:spPr>
      </p:pic>
      <p:pic>
        <p:nvPicPr>
          <p:cNvPr id="40" name="Picture Placeholder 39" descr="Check icon">
            <a:extLst>
              <a:ext uri="{FF2B5EF4-FFF2-40B4-BE49-F238E27FC236}">
                <a16:creationId xmlns:a16="http://schemas.microsoft.com/office/drawing/2014/main" id="{250F553C-3E38-47E0-8A58-2967D756991D}"/>
              </a:ext>
            </a:extLst>
          </p:cNvPr>
          <p:cNvPicPr>
            <a:picLocks noGrp="1" noChangeAspect="1"/>
          </p:cNvPicPr>
          <p:nvPr>
            <p:ph type="pic" sz="quarter" idx="21"/>
          </p:nvPr>
        </p:nvPicPr>
        <p:blipFill>
          <a:blip r:embed="rId4">
            <a:extLst>
              <a:ext uri="{28A0092B-C50C-407E-A947-70E740481C1C}">
                <a14:useLocalDpi xmlns:a14="http://schemas.microsoft.com/office/drawing/2010/main" val="0"/>
              </a:ext>
            </a:extLst>
          </a:blip>
          <a:srcRect/>
          <a:stretch>
            <a:fillRect/>
          </a:stretch>
        </p:blipFill>
        <p:spPr bwMode="white">
          <a:xfrm>
            <a:off x="8071674" y="1605168"/>
            <a:ext cx="576000" cy="576000"/>
          </a:xfrm>
        </p:spPr>
      </p:pic>
      <p:sp>
        <p:nvSpPr>
          <p:cNvPr id="24" name="object 5" descr="Beige rectangle">
            <a:extLst>
              <a:ext uri="{FF2B5EF4-FFF2-40B4-BE49-F238E27FC236}">
                <a16:creationId xmlns:a16="http://schemas.microsoft.com/office/drawing/2014/main" id="{73ED10AC-D04B-401B-A6A1-6069912D1664}"/>
              </a:ext>
            </a:extLst>
          </p:cNvPr>
          <p:cNvSpPr/>
          <p:nvPr/>
        </p:nvSpPr>
        <p:spPr bwMode="ltGray">
          <a:xfrm>
            <a:off x="929705" y="1339122"/>
            <a:ext cx="3060000" cy="0"/>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endParaRPr lang="en-US" dirty="0"/>
          </a:p>
        </p:txBody>
      </p:sp>
    </p:spTree>
    <p:extLst>
      <p:ext uri="{BB962C8B-B14F-4D97-AF65-F5344CB8AC3E}">
        <p14:creationId xmlns:p14="http://schemas.microsoft.com/office/powerpoint/2010/main" val="1027725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descr="Girl with documents">
            <a:extLst>
              <a:ext uri="{FF2B5EF4-FFF2-40B4-BE49-F238E27FC236}">
                <a16:creationId xmlns:a16="http://schemas.microsoft.com/office/drawing/2014/main" id="{BD5BAEF8-04EE-4148-AB9D-25427A926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1" y="675"/>
            <a:ext cx="12189600" cy="6856650"/>
          </a:xfrm>
          <a:prstGeom prst="rect">
            <a:avLst/>
          </a:prstGeom>
        </p:spPr>
      </p:pic>
      <p:sp>
        <p:nvSpPr>
          <p:cNvPr id="5" name="Content Placeholder 4">
            <a:extLst>
              <a:ext uri="{FF2B5EF4-FFF2-40B4-BE49-F238E27FC236}">
                <a16:creationId xmlns:a16="http://schemas.microsoft.com/office/drawing/2014/main" id="{D5537408-2125-4CE5-92A7-F7E0FCBA31D0}"/>
              </a:ext>
            </a:extLst>
          </p:cNvPr>
          <p:cNvSpPr txBox="1">
            <a:spLocks/>
          </p:cNvSpPr>
          <p:nvPr/>
        </p:nvSpPr>
        <p:spPr>
          <a:xfrm>
            <a:off x="0" y="1358900"/>
            <a:ext cx="6348413" cy="4140200"/>
          </a:xfrm>
          <a:prstGeom prst="rect">
            <a:avLst/>
          </a:prstGeom>
          <a:solidFill>
            <a:schemeClr val="accent2"/>
          </a:solidFill>
        </p:spPr>
        <p:txBody>
          <a:bodyPr lIns="1548000" tIns="216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5080" indent="0">
              <a:buFont typeface="Arial" panose="020B0604020202020204" pitchFamily="34" charset="0"/>
              <a:buNone/>
            </a:pPr>
            <a:r>
              <a:rPr lang="en-US" sz="2500" b="1" i="1" spc="70" dirty="0">
                <a:solidFill>
                  <a:schemeClr val="bg2">
                    <a:lumMod val="20000"/>
                    <a:lumOff val="80000"/>
                    <a:alpha val="75000"/>
                  </a:schemeClr>
                </a:solidFill>
                <a:cs typeface="Arial"/>
                <a:hlinkClick r:id="rId4"/>
              </a:rPr>
              <a:t>MortgageFlex.com</a:t>
            </a:r>
            <a:endParaRPr lang="en-US" sz="2500" b="1" i="1" spc="70" dirty="0">
              <a:solidFill>
                <a:schemeClr val="bg2">
                  <a:lumMod val="20000"/>
                  <a:lumOff val="80000"/>
                  <a:alpha val="75000"/>
                </a:schemeClr>
              </a:solidFill>
              <a:cs typeface="Arial"/>
            </a:endParaRPr>
          </a:p>
          <a:p>
            <a:pPr marL="0" marR="5080" indent="0">
              <a:buFont typeface="Arial" panose="020B0604020202020204" pitchFamily="34" charset="0"/>
              <a:buNone/>
            </a:pPr>
            <a:r>
              <a:rPr lang="en-US" sz="2500" b="1" i="1" spc="45" dirty="0">
                <a:solidFill>
                  <a:schemeClr val="bg2">
                    <a:lumMod val="20000"/>
                    <a:lumOff val="80000"/>
                    <a:alpha val="75000"/>
                  </a:schemeClr>
                </a:solidFill>
                <a:cs typeface="Arial"/>
              </a:rPr>
              <a:t>904-356-2490</a:t>
            </a:r>
            <a:endParaRPr lang="en-US" sz="2500" b="1" i="1" dirty="0">
              <a:solidFill>
                <a:schemeClr val="bg2">
                  <a:lumMod val="20000"/>
                  <a:lumOff val="80000"/>
                  <a:alpha val="75000"/>
                </a:schemeClr>
              </a:solidFill>
              <a:cs typeface="Arial"/>
            </a:endParaRPr>
          </a:p>
          <a:p>
            <a:pPr marL="0" indent="0">
              <a:lnSpc>
                <a:spcPct val="125000"/>
              </a:lnSpc>
              <a:buFont typeface="Arial" panose="020B0604020202020204" pitchFamily="34" charset="0"/>
              <a:buNone/>
            </a:pPr>
            <a:endParaRPr lang="en-US" sz="2500" b="1" dirty="0">
              <a:solidFill>
                <a:schemeClr val="bg2">
                  <a:alpha val="50000"/>
                </a:schemeClr>
              </a:solidFill>
            </a:endParaRPr>
          </a:p>
        </p:txBody>
      </p:sp>
      <p:sp>
        <p:nvSpPr>
          <p:cNvPr id="6" name="object 6" descr="Beige rectangle">
            <a:extLst>
              <a:ext uri="{FF2B5EF4-FFF2-40B4-BE49-F238E27FC236}">
                <a16:creationId xmlns:a16="http://schemas.microsoft.com/office/drawing/2014/main" id="{B0C70F64-F3E5-413B-AF4F-E15CE944B761}"/>
              </a:ext>
            </a:extLst>
          </p:cNvPr>
          <p:cNvSpPr/>
          <p:nvPr/>
        </p:nvSpPr>
        <p:spPr bwMode="ltGray">
          <a:xfrm>
            <a:off x="931203" y="2894901"/>
            <a:ext cx="4176000" cy="0"/>
          </a:xfrm>
          <a:custGeom>
            <a:avLst/>
            <a:gdLst/>
            <a:ahLst/>
            <a:cxnLst/>
            <a:rect l="l" t="t" r="r" b="b"/>
            <a:pathLst>
              <a:path w="4206240">
                <a:moveTo>
                  <a:pt x="0" y="0"/>
                </a:moveTo>
                <a:lnTo>
                  <a:pt x="4206240" y="0"/>
                </a:lnTo>
              </a:path>
            </a:pathLst>
          </a:custGeom>
          <a:ln w="54863">
            <a:solidFill>
              <a:schemeClr val="accent1"/>
            </a:solidFill>
          </a:ln>
        </p:spPr>
        <p:txBody>
          <a:bodyPr wrap="square" lIns="0" tIns="0" rIns="0" bIns="0" rtlCol="0"/>
          <a:lstStyle/>
          <a:p>
            <a:endParaRPr lang="en-US" dirty="0"/>
          </a:p>
        </p:txBody>
      </p:sp>
      <p:sp>
        <p:nvSpPr>
          <p:cNvPr id="2" name="Title 1">
            <a:extLst>
              <a:ext uri="{FF2B5EF4-FFF2-40B4-BE49-F238E27FC236}">
                <a16:creationId xmlns:a16="http://schemas.microsoft.com/office/drawing/2014/main" id="{1BD43A5E-77DF-44FD-800D-158434A3ABC6}"/>
              </a:ext>
            </a:extLst>
          </p:cNvPr>
          <p:cNvSpPr>
            <a:spLocks noGrp="1"/>
          </p:cNvSpPr>
          <p:nvPr>
            <p:ph type="title"/>
          </p:nvPr>
        </p:nvSpPr>
        <p:spPr bwMode="ltGray">
          <a:xfrm>
            <a:off x="838200" y="1701559"/>
            <a:ext cx="4859215" cy="1325563"/>
          </a:xfrm>
        </p:spPr>
        <p:txBody>
          <a:bodyPr>
            <a:normAutofit/>
          </a:bodyPr>
          <a:lstStyle/>
          <a:p>
            <a:r>
              <a:rPr lang="en-US" sz="5000" dirty="0">
                <a:solidFill>
                  <a:schemeClr val="bg1"/>
                </a:solidFill>
              </a:rPr>
              <a:t>THANK YOU!</a:t>
            </a:r>
            <a:endParaRPr lang="en-US" sz="5000" dirty="0"/>
          </a:p>
        </p:txBody>
      </p:sp>
      <p:pic>
        <p:nvPicPr>
          <p:cNvPr id="12" name="Graphic 11" descr="Mail icon">
            <a:extLst>
              <a:ext uri="{FF2B5EF4-FFF2-40B4-BE49-F238E27FC236}">
                <a16:creationId xmlns:a16="http://schemas.microsoft.com/office/drawing/2014/main" id="{A19DD78C-1BBA-435D-AB9C-910A5A3B509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5237" y="3487979"/>
            <a:ext cx="342900" cy="342900"/>
          </a:xfrm>
          <a:prstGeom prst="rect">
            <a:avLst/>
          </a:prstGeom>
        </p:spPr>
      </p:pic>
      <p:pic>
        <p:nvPicPr>
          <p:cNvPr id="13" name="Graphic 12" descr="Phone icon">
            <a:extLst>
              <a:ext uri="{FF2B5EF4-FFF2-40B4-BE49-F238E27FC236}">
                <a16:creationId xmlns:a16="http://schemas.microsoft.com/office/drawing/2014/main" id="{E1FE68E0-BC77-4B86-BF40-6A4FF5062F5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35237" y="3995641"/>
            <a:ext cx="342900" cy="342900"/>
          </a:xfrm>
          <a:prstGeom prst="rect">
            <a:avLst/>
          </a:prstGeom>
        </p:spPr>
      </p:pic>
      <p:pic>
        <p:nvPicPr>
          <p:cNvPr id="3" name="Picture 2" descr="644292_LogoMortgageFlex_021320.ai">
            <a:extLst>
              <a:ext uri="{FF2B5EF4-FFF2-40B4-BE49-F238E27FC236}">
                <a16:creationId xmlns:a16="http://schemas.microsoft.com/office/drawing/2014/main" id="{FF640569-3DF3-8718-D789-4DE3DCBCE0BF}"/>
              </a:ext>
            </a:extLst>
          </p:cNvPr>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9"/>
              <a:stretch>
                <a:fillRect/>
              </a:stretch>
            </p:blipFill>
          </mc:Choice>
          <mc:Fallback>
            <p:blipFill>
              <a:blip r:embed="rId10"/>
              <a:stretch>
                <a:fillRect/>
              </a:stretch>
            </p:blipFill>
          </mc:Fallback>
        </mc:AlternateContent>
        <p:spPr>
          <a:xfrm>
            <a:off x="4273988" y="4229947"/>
            <a:ext cx="2074425" cy="2074425"/>
          </a:xfrm>
          <a:prstGeom prst="rect">
            <a:avLst/>
          </a:prstGeom>
        </p:spPr>
      </p:pic>
    </p:spTree>
    <p:extLst>
      <p:ext uri="{BB962C8B-B14F-4D97-AF65-F5344CB8AC3E}">
        <p14:creationId xmlns:p14="http://schemas.microsoft.com/office/powerpoint/2010/main" val="1486951216"/>
      </p:ext>
    </p:extLst>
  </p:cSld>
  <p:clrMapOvr>
    <a:masterClrMapping/>
  </p:clrMapOvr>
</p:sld>
</file>

<file path=ppt/theme/theme1.xml><?xml version="1.0" encoding="utf-8"?>
<a:theme xmlns:a="http://schemas.openxmlformats.org/drawingml/2006/main" name="Office Theme">
  <a:themeElements>
    <a:clrScheme name="Custom 30">
      <a:dk1>
        <a:sysClr val="windowText" lastClr="000000"/>
      </a:dk1>
      <a:lt1>
        <a:sysClr val="window" lastClr="FFFFFF"/>
      </a:lt1>
      <a:dk2>
        <a:srgbClr val="00292E"/>
      </a:dk2>
      <a:lt2>
        <a:srgbClr val="64B2C1"/>
      </a:lt2>
      <a:accent1>
        <a:srgbClr val="F0CDA1"/>
      </a:accent1>
      <a:accent2>
        <a:srgbClr val="107082"/>
      </a:accent2>
      <a:accent3>
        <a:srgbClr val="054854"/>
      </a:accent3>
      <a:accent4>
        <a:srgbClr val="00AEEF"/>
      </a:accent4>
      <a:accent5>
        <a:srgbClr val="F99927"/>
      </a:accent5>
      <a:accent6>
        <a:srgbClr val="EC7216"/>
      </a:accent6>
      <a:hlink>
        <a:srgbClr val="000000"/>
      </a:hlink>
      <a:folHlink>
        <a:srgbClr val="000000"/>
      </a:folHlink>
    </a:clrScheme>
    <a:fontScheme name="Custom 25">
      <a:majorFont>
        <a:latin typeface="Gill Sans MT"/>
        <a:ea typeface=""/>
        <a:cs typeface=""/>
      </a:majorFont>
      <a:minorFont>
        <a:latin typeface="Arial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M23188392_Professional services pitch deck_SL_V1.potx" id="{A16A60D7-542B-43C6-BB27-7BA8168B4019}" vid="{8C6CFC53-4DED-4518-8264-5814B6A371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FDD087A-3273-4D74-8700-4C8E2BE507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71946EF-A3EA-4ECB-8D9A-56C36FFF4075}">
  <ds:schemaRefs>
    <ds:schemaRef ds:uri="http://schemas.microsoft.com/office/2006/documentManagement/types"/>
    <ds:schemaRef ds:uri="http://schemas.microsoft.com/office/2006/metadata/properties"/>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71af3243-3dd4-4a8d-8c0d-dd76da1f02a5"/>
    <ds:schemaRef ds:uri="http://www.w3.org/XML/1998/namespace"/>
    <ds:schemaRef ds:uri="http://purl.org/dc/elements/1.1/"/>
  </ds:schemaRefs>
</ds:datastoreItem>
</file>

<file path=customXml/itemProps3.xml><?xml version="1.0" encoding="utf-8"?>
<ds:datastoreItem xmlns:ds="http://schemas.openxmlformats.org/officeDocument/2006/customXml" ds:itemID="{72DAF9E5-DED4-4A50-A81B-4CC218A03F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Professional services pitch deck</Template>
  <TotalTime>124</TotalTime>
  <Words>1140</Words>
  <Application>Microsoft Office PowerPoint</Application>
  <PresentationFormat>Widescreen</PresentationFormat>
  <Paragraphs>47</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Arial </vt:lpstr>
      <vt:lpstr>Calibri</vt:lpstr>
      <vt:lpstr>Gill Sans MT</vt:lpstr>
      <vt:lpstr>Office Theme</vt:lpstr>
      <vt:lpstr>MortgageFlexONE Servicing Product Description</vt:lpstr>
      <vt:lpstr>OUR BIG IDEA</vt:lpstr>
      <vt:lpstr>OUR SERVICES</vt:lpstr>
      <vt:lpstr>OUR SERVICES</vt:lpstr>
      <vt:lpstr>OUR SERVICES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MortgageFlexONE Servicing Product Description</dc:title>
  <dc:creator>Jennifer Hebert</dc:creator>
  <cp:lastModifiedBy>Jennifer Hebert</cp:lastModifiedBy>
  <cp:revision>3</cp:revision>
  <dcterms:created xsi:type="dcterms:W3CDTF">2023-10-25T16:17:21Z</dcterms:created>
  <dcterms:modified xsi:type="dcterms:W3CDTF">2023-12-14T14:08:15Z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